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3" r:id="rId1"/>
  </p:sldMasterIdLst>
  <p:notesMasterIdLst>
    <p:notesMasterId r:id="rId28"/>
  </p:notesMasterIdLst>
  <p:sldIdLst>
    <p:sldId id="260" r:id="rId2"/>
    <p:sldId id="408" r:id="rId3"/>
    <p:sldId id="410" r:id="rId4"/>
    <p:sldId id="450" r:id="rId5"/>
    <p:sldId id="451" r:id="rId6"/>
    <p:sldId id="452" r:id="rId7"/>
    <p:sldId id="453" r:id="rId8"/>
    <p:sldId id="440" r:id="rId9"/>
    <p:sldId id="428" r:id="rId10"/>
    <p:sldId id="412" r:id="rId11"/>
    <p:sldId id="449" r:id="rId12"/>
    <p:sldId id="448" r:id="rId13"/>
    <p:sldId id="456" r:id="rId14"/>
    <p:sldId id="457" r:id="rId15"/>
    <p:sldId id="458" r:id="rId16"/>
    <p:sldId id="459" r:id="rId17"/>
    <p:sldId id="447" r:id="rId18"/>
    <p:sldId id="460" r:id="rId19"/>
    <p:sldId id="461" r:id="rId20"/>
    <p:sldId id="463" r:id="rId21"/>
    <p:sldId id="464" r:id="rId22"/>
    <p:sldId id="467" r:id="rId23"/>
    <p:sldId id="466" r:id="rId24"/>
    <p:sldId id="468" r:id="rId25"/>
    <p:sldId id="454" r:id="rId26"/>
    <p:sldId id="469" r:id="rId27"/>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C5"/>
    <a:srgbClr val="FFFFFF"/>
    <a:srgbClr val="C09200"/>
    <a:srgbClr val="FFFFDD"/>
    <a:srgbClr val="FFEEDD"/>
    <a:srgbClr val="FFF9F3"/>
    <a:srgbClr val="F9FBF7"/>
    <a:srgbClr val="FFE8D1"/>
    <a:srgbClr val="FFFFF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81" autoAdjust="0"/>
    <p:restoredTop sz="73279" autoAdjust="0"/>
  </p:normalViewPr>
  <p:slideViewPr>
    <p:cSldViewPr snapToGrid="0">
      <p:cViewPr varScale="1">
        <p:scale>
          <a:sx n="46" d="100"/>
          <a:sy n="46" d="100"/>
        </p:scale>
        <p:origin x="1372" y="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media/image1.png>
</file>

<file path=ppt/media/image2.png>
</file>

<file path=ppt/media/image3.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69920" cy="481728"/>
          </a:xfrm>
          <a:prstGeom prst="rect">
            <a:avLst/>
          </a:prstGeom>
        </p:spPr>
        <p:txBody>
          <a:bodyPr vert="horz" lIns="96659" tIns="48329" rIns="96659" bIns="48329" rtlCol="0"/>
          <a:lstStyle>
            <a:lvl1pPr algn="l">
              <a:defRPr sz="1200"/>
            </a:lvl1pPr>
          </a:lstStyle>
          <a:p>
            <a:endParaRPr lang="en-US"/>
          </a:p>
        </p:txBody>
      </p:sp>
      <p:sp>
        <p:nvSpPr>
          <p:cNvPr id="3" name="Date Placeholder 2"/>
          <p:cNvSpPr>
            <a:spLocks noGrp="1"/>
          </p:cNvSpPr>
          <p:nvPr>
            <p:ph type="dt" idx="1"/>
          </p:nvPr>
        </p:nvSpPr>
        <p:spPr>
          <a:xfrm>
            <a:off x="4143587" y="0"/>
            <a:ext cx="3169920" cy="481728"/>
          </a:xfrm>
          <a:prstGeom prst="rect">
            <a:avLst/>
          </a:prstGeom>
        </p:spPr>
        <p:txBody>
          <a:bodyPr vert="horz" lIns="96659" tIns="48329" rIns="96659" bIns="48329" rtlCol="0"/>
          <a:lstStyle>
            <a:lvl1pPr algn="r">
              <a:defRPr sz="1200"/>
            </a:lvl1pPr>
          </a:lstStyle>
          <a:p>
            <a:fld id="{3A7272D7-8A76-4C4C-AC44-67CF821741C5}" type="datetimeFigureOut">
              <a:rPr lang="en-US" smtClean="0"/>
              <a:t>2/19/2020</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6659" tIns="48329" rIns="96659" bIns="48329" rtlCol="0" anchor="ctr"/>
          <a:lstStyle/>
          <a:p>
            <a:endParaRPr lang="en-US"/>
          </a:p>
        </p:txBody>
      </p:sp>
      <p:sp>
        <p:nvSpPr>
          <p:cNvPr id="5" name="Notes Placeholder 4"/>
          <p:cNvSpPr>
            <a:spLocks noGrp="1"/>
          </p:cNvSpPr>
          <p:nvPr>
            <p:ph type="body" sz="quarter" idx="3"/>
          </p:nvPr>
        </p:nvSpPr>
        <p:spPr>
          <a:xfrm>
            <a:off x="731520" y="4620577"/>
            <a:ext cx="5852160" cy="3780473"/>
          </a:xfrm>
          <a:prstGeom prst="rect">
            <a:avLst/>
          </a:prstGeom>
        </p:spPr>
        <p:txBody>
          <a:bodyPr vert="horz" lIns="96659" tIns="48329" rIns="96659" bIns="4832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19474"/>
            <a:ext cx="3169920" cy="481727"/>
          </a:xfrm>
          <a:prstGeom prst="rect">
            <a:avLst/>
          </a:prstGeom>
        </p:spPr>
        <p:txBody>
          <a:bodyPr vert="horz" lIns="96659" tIns="48329" rIns="96659" bIns="48329" rtlCol="0" anchor="b"/>
          <a:lstStyle>
            <a:lvl1pPr algn="l">
              <a:defRPr sz="1200"/>
            </a:lvl1pPr>
          </a:lstStyle>
          <a:p>
            <a:endParaRPr lang="en-US"/>
          </a:p>
        </p:txBody>
      </p:sp>
      <p:sp>
        <p:nvSpPr>
          <p:cNvPr id="7" name="Slide Number Placeholder 6"/>
          <p:cNvSpPr>
            <a:spLocks noGrp="1"/>
          </p:cNvSpPr>
          <p:nvPr>
            <p:ph type="sldNum" sz="quarter" idx="5"/>
          </p:nvPr>
        </p:nvSpPr>
        <p:spPr>
          <a:xfrm>
            <a:off x="4143587" y="9119474"/>
            <a:ext cx="3169920" cy="481727"/>
          </a:xfrm>
          <a:prstGeom prst="rect">
            <a:avLst/>
          </a:prstGeom>
        </p:spPr>
        <p:txBody>
          <a:bodyPr vert="horz" lIns="96659" tIns="48329" rIns="96659" bIns="48329" rtlCol="0" anchor="b"/>
          <a:lstStyle>
            <a:lvl1pPr algn="r">
              <a:defRPr sz="1200"/>
            </a:lvl1pPr>
          </a:lstStyle>
          <a:p>
            <a:fld id="{4CC12544-2BEE-49BA-A42E-D7E3EBA33684}" type="slidenum">
              <a:rPr lang="en-US" smtClean="0"/>
              <a:t>‹#›</a:t>
            </a:fld>
            <a:endParaRPr lang="en-US"/>
          </a:p>
        </p:txBody>
      </p:sp>
    </p:spTree>
    <p:extLst>
      <p:ext uri="{BB962C8B-B14F-4D97-AF65-F5344CB8AC3E}">
        <p14:creationId xmlns:p14="http://schemas.microsoft.com/office/powerpoint/2010/main" val="2375314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Walk through some recent developments in the world of generics and essentialism, think about how it translates to my FYP on formal explanations and essentialism, and what study to do next</a:t>
            </a:r>
          </a:p>
        </p:txBody>
      </p:sp>
      <p:sp>
        <p:nvSpPr>
          <p:cNvPr id="4" name="Slide Number Placeholder 3"/>
          <p:cNvSpPr>
            <a:spLocks noGrp="1"/>
          </p:cNvSpPr>
          <p:nvPr>
            <p:ph type="sldNum" sz="quarter" idx="10"/>
          </p:nvPr>
        </p:nvSpPr>
        <p:spPr/>
        <p:txBody>
          <a:bodyPr/>
          <a:lstStyle/>
          <a:p>
            <a:fld id="{4CC12544-2BEE-49BA-A42E-D7E3EBA33684}" type="slidenum">
              <a:rPr lang="en-US" smtClean="0"/>
              <a:t>1</a:t>
            </a:fld>
            <a:endParaRPr lang="en-US"/>
          </a:p>
        </p:txBody>
      </p:sp>
    </p:spTree>
    <p:extLst>
      <p:ext uri="{BB962C8B-B14F-4D97-AF65-F5344CB8AC3E}">
        <p14:creationId xmlns:p14="http://schemas.microsoft.com/office/powerpoint/2010/main" val="23743132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Category is a kind</a:t>
            </a:r>
          </a:p>
          <a:p>
            <a:pPr marL="0" indent="0">
              <a:buFontTx/>
              <a:buNone/>
            </a:pPr>
            <a:r>
              <a:rPr lang="en-US" dirty="0"/>
              <a:t>Property is non-accidental, related to category’s causal structure</a:t>
            </a:r>
          </a:p>
          <a:p>
            <a:pPr marL="0" indent="0">
              <a:buFontTx/>
              <a:buNone/>
            </a:pPr>
            <a:endParaRPr lang="en-US" dirty="0"/>
          </a:p>
          <a:p>
            <a:pPr marL="0" indent="0">
              <a:buFontTx/>
              <a:buNone/>
            </a:pPr>
            <a:r>
              <a:rPr lang="en-US" dirty="0"/>
              <a:t>Kinds support a diversity of causal structures</a:t>
            </a:r>
          </a:p>
          <a:p>
            <a:pPr marL="0" indent="0">
              <a:buFontTx/>
              <a:buNone/>
            </a:pPr>
            <a:r>
              <a:rPr lang="en-US" dirty="0"/>
              <a:t>Inference to the best explanation</a:t>
            </a:r>
          </a:p>
        </p:txBody>
      </p:sp>
      <p:sp>
        <p:nvSpPr>
          <p:cNvPr id="4" name="Slide Number Placeholder 3"/>
          <p:cNvSpPr>
            <a:spLocks noGrp="1"/>
          </p:cNvSpPr>
          <p:nvPr>
            <p:ph type="sldNum" sz="quarter" idx="10"/>
          </p:nvPr>
        </p:nvSpPr>
        <p:spPr/>
        <p:txBody>
          <a:bodyPr/>
          <a:lstStyle/>
          <a:p>
            <a:fld id="{4CC12544-2BEE-49BA-A42E-D7E3EBA33684}" type="slidenum">
              <a:rPr lang="en-US" smtClean="0"/>
              <a:t>10</a:t>
            </a:fld>
            <a:endParaRPr lang="en-US"/>
          </a:p>
        </p:txBody>
      </p:sp>
    </p:spTree>
    <p:extLst>
      <p:ext uri="{BB962C8B-B14F-4D97-AF65-F5344CB8AC3E}">
        <p14:creationId xmlns:p14="http://schemas.microsoft.com/office/powerpoint/2010/main" val="160224131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Same thing w formal explanations?</a:t>
            </a:r>
          </a:p>
        </p:txBody>
      </p:sp>
      <p:sp>
        <p:nvSpPr>
          <p:cNvPr id="4" name="Slide Number Placeholder 3"/>
          <p:cNvSpPr>
            <a:spLocks noGrp="1"/>
          </p:cNvSpPr>
          <p:nvPr>
            <p:ph type="sldNum" sz="quarter" idx="10"/>
          </p:nvPr>
        </p:nvSpPr>
        <p:spPr/>
        <p:txBody>
          <a:bodyPr/>
          <a:lstStyle/>
          <a:p>
            <a:fld id="{4CC12544-2BEE-49BA-A42E-D7E3EBA33684}" type="slidenum">
              <a:rPr lang="en-US" smtClean="0"/>
              <a:t>12</a:t>
            </a:fld>
            <a:endParaRPr lang="en-US"/>
          </a:p>
        </p:txBody>
      </p:sp>
    </p:spTree>
    <p:extLst>
      <p:ext uri="{BB962C8B-B14F-4D97-AF65-F5344CB8AC3E}">
        <p14:creationId xmlns:p14="http://schemas.microsoft.com/office/powerpoint/2010/main" val="9010187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p:txBody>
      </p:sp>
      <p:sp>
        <p:nvSpPr>
          <p:cNvPr id="4" name="Slide Number Placeholder 3"/>
          <p:cNvSpPr>
            <a:spLocks noGrp="1"/>
          </p:cNvSpPr>
          <p:nvPr>
            <p:ph type="sldNum" sz="quarter" idx="10"/>
          </p:nvPr>
        </p:nvSpPr>
        <p:spPr/>
        <p:txBody>
          <a:bodyPr/>
          <a:lstStyle/>
          <a:p>
            <a:fld id="{4CC12544-2BEE-49BA-A42E-D7E3EBA33684}" type="slidenum">
              <a:rPr lang="en-US" smtClean="0"/>
              <a:t>13</a:t>
            </a:fld>
            <a:endParaRPr lang="en-US"/>
          </a:p>
        </p:txBody>
      </p:sp>
    </p:spTree>
    <p:extLst>
      <p:ext uri="{BB962C8B-B14F-4D97-AF65-F5344CB8AC3E}">
        <p14:creationId xmlns:p14="http://schemas.microsoft.com/office/powerpoint/2010/main" val="25593670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p:txBody>
      </p:sp>
      <p:sp>
        <p:nvSpPr>
          <p:cNvPr id="4" name="Slide Number Placeholder 3"/>
          <p:cNvSpPr>
            <a:spLocks noGrp="1"/>
          </p:cNvSpPr>
          <p:nvPr>
            <p:ph type="sldNum" sz="quarter" idx="10"/>
          </p:nvPr>
        </p:nvSpPr>
        <p:spPr/>
        <p:txBody>
          <a:bodyPr/>
          <a:lstStyle/>
          <a:p>
            <a:fld id="{4CC12544-2BEE-49BA-A42E-D7E3EBA33684}" type="slidenum">
              <a:rPr lang="en-US" smtClean="0"/>
              <a:t>14</a:t>
            </a:fld>
            <a:endParaRPr lang="en-US"/>
          </a:p>
        </p:txBody>
      </p:sp>
    </p:spTree>
    <p:extLst>
      <p:ext uri="{BB962C8B-B14F-4D97-AF65-F5344CB8AC3E}">
        <p14:creationId xmlns:p14="http://schemas.microsoft.com/office/powerpoint/2010/main" val="32687216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p:txBody>
      </p:sp>
      <p:sp>
        <p:nvSpPr>
          <p:cNvPr id="4" name="Slide Number Placeholder 3"/>
          <p:cNvSpPr>
            <a:spLocks noGrp="1"/>
          </p:cNvSpPr>
          <p:nvPr>
            <p:ph type="sldNum" sz="quarter" idx="10"/>
          </p:nvPr>
        </p:nvSpPr>
        <p:spPr/>
        <p:txBody>
          <a:bodyPr/>
          <a:lstStyle/>
          <a:p>
            <a:fld id="{4CC12544-2BEE-49BA-A42E-D7E3EBA33684}" type="slidenum">
              <a:rPr lang="en-US" smtClean="0"/>
              <a:t>15</a:t>
            </a:fld>
            <a:endParaRPr lang="en-US"/>
          </a:p>
        </p:txBody>
      </p:sp>
    </p:spTree>
    <p:extLst>
      <p:ext uri="{BB962C8B-B14F-4D97-AF65-F5344CB8AC3E}">
        <p14:creationId xmlns:p14="http://schemas.microsoft.com/office/powerpoint/2010/main" val="30487523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p:txBody>
      </p:sp>
      <p:sp>
        <p:nvSpPr>
          <p:cNvPr id="4" name="Slide Number Placeholder 3"/>
          <p:cNvSpPr>
            <a:spLocks noGrp="1"/>
          </p:cNvSpPr>
          <p:nvPr>
            <p:ph type="sldNum" sz="quarter" idx="10"/>
          </p:nvPr>
        </p:nvSpPr>
        <p:spPr/>
        <p:txBody>
          <a:bodyPr/>
          <a:lstStyle/>
          <a:p>
            <a:fld id="{4CC12544-2BEE-49BA-A42E-D7E3EBA33684}" type="slidenum">
              <a:rPr lang="en-US" smtClean="0"/>
              <a:t>16</a:t>
            </a:fld>
            <a:endParaRPr lang="en-US"/>
          </a:p>
        </p:txBody>
      </p:sp>
    </p:spTree>
    <p:extLst>
      <p:ext uri="{BB962C8B-B14F-4D97-AF65-F5344CB8AC3E}">
        <p14:creationId xmlns:p14="http://schemas.microsoft.com/office/powerpoint/2010/main" val="256837991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a:p>
            <a:pPr marL="0" indent="0">
              <a:buFontTx/>
              <a:buNone/>
            </a:pPr>
            <a:endParaRPr lang="en-US" dirty="0"/>
          </a:p>
          <a:p>
            <a:pPr marL="0" indent="0">
              <a:buFontTx/>
              <a:buNone/>
            </a:pPr>
            <a:r>
              <a:rPr lang="en-US" dirty="0"/>
              <a:t>Control:</a:t>
            </a:r>
          </a:p>
          <a:p>
            <a:pPr marL="0" indent="0">
              <a:buFontTx/>
              <a:buNone/>
            </a:pPr>
            <a:r>
              <a:rPr lang="en-US" dirty="0"/>
              <a:t>“This </a:t>
            </a:r>
            <a:r>
              <a:rPr lang="en-US" dirty="0" err="1"/>
              <a:t>Zarpie</a:t>
            </a:r>
            <a:r>
              <a:rPr lang="en-US" dirty="0"/>
              <a:t> sleeps in tall trees”</a:t>
            </a:r>
          </a:p>
          <a:p>
            <a:pPr marL="0" indent="0">
              <a:buFontTx/>
              <a:buNone/>
            </a:pPr>
            <a:r>
              <a:rPr lang="en-US" dirty="0"/>
              <a:t>Preamble: Let’s learn some things about her: She’s a </a:t>
            </a:r>
            <a:r>
              <a:rPr lang="en-US" dirty="0" err="1"/>
              <a:t>Zarpie</a:t>
            </a:r>
            <a:r>
              <a:rPr lang="en-US" dirty="0"/>
              <a:t>. She sleeps in tall trees.”</a:t>
            </a:r>
          </a:p>
          <a:p>
            <a:pPr marL="0" indent="0">
              <a:buFontTx/>
              <a:buNone/>
            </a:pPr>
            <a:r>
              <a:rPr lang="en-US" dirty="0"/>
              <a:t>“She’s a </a:t>
            </a:r>
            <a:r>
              <a:rPr lang="en-US" dirty="0" err="1"/>
              <a:t>Zarpie</a:t>
            </a:r>
            <a:r>
              <a:rPr lang="en-US" dirty="0"/>
              <a:t>, and sleeps in tall trees.”</a:t>
            </a:r>
          </a:p>
        </p:txBody>
      </p:sp>
      <p:sp>
        <p:nvSpPr>
          <p:cNvPr id="4" name="Slide Number Placeholder 3"/>
          <p:cNvSpPr>
            <a:spLocks noGrp="1"/>
          </p:cNvSpPr>
          <p:nvPr>
            <p:ph type="sldNum" sz="quarter" idx="10"/>
          </p:nvPr>
        </p:nvSpPr>
        <p:spPr/>
        <p:txBody>
          <a:bodyPr/>
          <a:lstStyle/>
          <a:p>
            <a:fld id="{4CC12544-2BEE-49BA-A42E-D7E3EBA33684}" type="slidenum">
              <a:rPr lang="en-US" smtClean="0"/>
              <a:t>17</a:t>
            </a:fld>
            <a:endParaRPr lang="en-US"/>
          </a:p>
        </p:txBody>
      </p:sp>
    </p:spTree>
    <p:extLst>
      <p:ext uri="{BB962C8B-B14F-4D97-AF65-F5344CB8AC3E}">
        <p14:creationId xmlns:p14="http://schemas.microsoft.com/office/powerpoint/2010/main" val="13378831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Reminder</a:t>
            </a:r>
          </a:p>
        </p:txBody>
      </p:sp>
      <p:sp>
        <p:nvSpPr>
          <p:cNvPr id="4" name="Slide Number Placeholder 3"/>
          <p:cNvSpPr>
            <a:spLocks noGrp="1"/>
          </p:cNvSpPr>
          <p:nvPr>
            <p:ph type="sldNum" sz="quarter" idx="10"/>
          </p:nvPr>
        </p:nvSpPr>
        <p:spPr/>
        <p:txBody>
          <a:bodyPr/>
          <a:lstStyle/>
          <a:p>
            <a:fld id="{4CC12544-2BEE-49BA-A42E-D7E3EBA33684}" type="slidenum">
              <a:rPr lang="en-US" smtClean="0"/>
              <a:t>18</a:t>
            </a:fld>
            <a:endParaRPr lang="en-US"/>
          </a:p>
        </p:txBody>
      </p:sp>
    </p:spTree>
    <p:extLst>
      <p:ext uri="{BB962C8B-B14F-4D97-AF65-F5344CB8AC3E}">
        <p14:creationId xmlns:p14="http://schemas.microsoft.com/office/powerpoint/2010/main" val="26109924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Replicate generics</a:t>
            </a:r>
          </a:p>
        </p:txBody>
      </p:sp>
      <p:sp>
        <p:nvSpPr>
          <p:cNvPr id="4" name="Slide Number Placeholder 3"/>
          <p:cNvSpPr>
            <a:spLocks noGrp="1"/>
          </p:cNvSpPr>
          <p:nvPr>
            <p:ph type="sldNum" sz="quarter" idx="10"/>
          </p:nvPr>
        </p:nvSpPr>
        <p:spPr/>
        <p:txBody>
          <a:bodyPr/>
          <a:lstStyle/>
          <a:p>
            <a:fld id="{4CC12544-2BEE-49BA-A42E-D7E3EBA33684}" type="slidenum">
              <a:rPr lang="en-US" smtClean="0"/>
              <a:t>19</a:t>
            </a:fld>
            <a:endParaRPr lang="en-US"/>
          </a:p>
        </p:txBody>
      </p:sp>
    </p:spTree>
    <p:extLst>
      <p:ext uri="{BB962C8B-B14F-4D97-AF65-F5344CB8AC3E}">
        <p14:creationId xmlns:p14="http://schemas.microsoft.com/office/powerpoint/2010/main" val="41797703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What about formal explanations</a:t>
            </a:r>
          </a:p>
        </p:txBody>
      </p:sp>
      <p:sp>
        <p:nvSpPr>
          <p:cNvPr id="4" name="Slide Number Placeholder 3"/>
          <p:cNvSpPr>
            <a:spLocks noGrp="1"/>
          </p:cNvSpPr>
          <p:nvPr>
            <p:ph type="sldNum" sz="quarter" idx="10"/>
          </p:nvPr>
        </p:nvSpPr>
        <p:spPr/>
        <p:txBody>
          <a:bodyPr/>
          <a:lstStyle/>
          <a:p>
            <a:fld id="{4CC12544-2BEE-49BA-A42E-D7E3EBA33684}" type="slidenum">
              <a:rPr lang="en-US" smtClean="0"/>
              <a:t>20</a:t>
            </a:fld>
            <a:endParaRPr lang="en-US"/>
          </a:p>
        </p:txBody>
      </p:sp>
    </p:spTree>
    <p:extLst>
      <p:ext uri="{BB962C8B-B14F-4D97-AF65-F5344CB8AC3E}">
        <p14:creationId xmlns:p14="http://schemas.microsoft.com/office/powerpoint/2010/main" val="1181029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US" dirty="0"/>
              <a:t>What kinds of language might cue children to essentialize a category?</a:t>
            </a:r>
          </a:p>
          <a:p>
            <a:pPr marL="0" indent="0">
              <a:buFont typeface="Arial" panose="020B0604020202020204" pitchFamily="34" charset="0"/>
              <a:buNone/>
            </a:pPr>
            <a:r>
              <a:rPr lang="en-US" sz="1200" dirty="0"/>
              <a:t>Generic language – describe a category as a whole. Potentially powerful, because our experience is filled with individual things, and generic language is a simple way of communicating a generalization about a whole category. </a:t>
            </a:r>
            <a:br>
              <a:rPr lang="en-US" sz="1200" dirty="0"/>
            </a:br>
            <a:r>
              <a:rPr lang="en-US" dirty="0"/>
              <a:t>suggest that the property is causally relevant, non-accidental, conceptually central</a:t>
            </a:r>
            <a:endParaRPr lang="en-US" sz="1200" dirty="0"/>
          </a:p>
          <a:p>
            <a:r>
              <a:rPr lang="en-US" dirty="0"/>
              <a:t>4yo who heard generic language about a novel social category (“</a:t>
            </a:r>
            <a:r>
              <a:rPr lang="en-US" dirty="0" err="1"/>
              <a:t>Zarpies</a:t>
            </a:r>
            <a:r>
              <a:rPr lang="en-US" dirty="0"/>
              <a:t> sleep in trees” or “A </a:t>
            </a:r>
            <a:r>
              <a:rPr lang="en-US" dirty="0" err="1"/>
              <a:t>Zarpie</a:t>
            </a:r>
            <a:r>
              <a:rPr lang="en-US" dirty="0"/>
              <a:t> sleeps in trees”) -&gt; develop essentialist beliefs about that social category. </a:t>
            </a:r>
            <a:r>
              <a:rPr lang="en-US" sz="1200" b="0" i="0" u="none" strike="noStrike" kern="1200" baseline="0" dirty="0">
                <a:solidFill>
                  <a:schemeClr val="tx1"/>
                </a:solidFill>
                <a:latin typeface="+mn-lt"/>
                <a:ea typeface="+mn-ea"/>
                <a:cs typeface="+mn-cs"/>
              </a:rPr>
              <a:t>explained the presence of properties in terms of intrinsic causes, considered properties to be innate, and extended properties of a single category member to other category members.</a:t>
            </a:r>
            <a:endParaRPr lang="en-US" dirty="0"/>
          </a:p>
          <a:p>
            <a:pPr marL="181234" marR="0" lvl="0" indent="-181234" algn="l" defTabSz="914400" rtl="0" eaLnBrk="1" fontAlgn="auto" latinLnBrk="0" hangingPunct="1">
              <a:lnSpc>
                <a:spcPct val="100000"/>
              </a:lnSpc>
              <a:spcBef>
                <a:spcPts val="0"/>
              </a:spcBef>
              <a:spcAft>
                <a:spcPts val="0"/>
              </a:spcAft>
              <a:buClrTx/>
              <a:buSzTx/>
              <a:buFontTx/>
              <a:buChar char="-"/>
              <a:tabLst/>
              <a:defRPr/>
            </a:pPr>
            <a:r>
              <a:rPr lang="en-US" dirty="0"/>
              <a:t>children hear a lot of generic language in their environment, </a:t>
            </a:r>
            <a:r>
              <a:rPr lang="en-US" dirty="0" err="1"/>
              <a:t>eg</a:t>
            </a:r>
            <a:r>
              <a:rPr lang="en-US" dirty="0"/>
              <a:t> in parents’ speech to children, ecologically valid as a cue for essentialism. </a:t>
            </a:r>
          </a:p>
          <a:p>
            <a:pPr marL="181234" indent="-181234">
              <a:buFontTx/>
              <a:buChar char="-"/>
            </a:pPr>
            <a:r>
              <a:rPr lang="en-US" dirty="0"/>
              <a:t>Parents who were induced to hold essentialist beliefs about a novel social category (</a:t>
            </a:r>
            <a:r>
              <a:rPr lang="en-US" dirty="0" err="1"/>
              <a:t>Zarpies</a:t>
            </a:r>
            <a:r>
              <a:rPr lang="en-US" dirty="0"/>
              <a:t> are a distinct kind of people, biologically and culturally different from others) produced more generics when reading a book about </a:t>
            </a:r>
            <a:r>
              <a:rPr lang="en-US" dirty="0" err="1"/>
              <a:t>Zarpies</a:t>
            </a:r>
            <a:r>
              <a:rPr lang="en-US" dirty="0"/>
              <a:t> to their children</a:t>
            </a:r>
          </a:p>
          <a:p>
            <a:pPr marL="181234" indent="-181234">
              <a:buFontTx/>
              <a:buChar char="-"/>
            </a:pPr>
            <a:r>
              <a:rPr lang="en-US" dirty="0"/>
              <a:t>Other linguistic cues – formal explanations?</a:t>
            </a:r>
          </a:p>
          <a:p>
            <a:pPr defTabSz="966582">
              <a:defRPr/>
            </a:pPr>
            <a:r>
              <a:rPr lang="en-US" dirty="0"/>
              <a:t>&gt;Ellen:</a:t>
            </a:r>
            <a:r>
              <a:rPr lang="en-US" baseline="0" dirty="0"/>
              <a:t> there isn’t a single syntactic marker that marks something as generic -&gt; recruit other info about predicate, category, </a:t>
            </a:r>
            <a:r>
              <a:rPr lang="en-US" baseline="0" dirty="0" err="1"/>
              <a:t>etc</a:t>
            </a:r>
            <a:r>
              <a:rPr lang="en-US" baseline="0" dirty="0"/>
              <a:t> to decide if something is a generic</a:t>
            </a:r>
            <a:endParaRPr lang="en-US" dirty="0"/>
          </a:p>
          <a:p>
            <a:pPr marL="171450" indent="-171450">
              <a:buFontTx/>
              <a:buChar char="-"/>
            </a:pPr>
            <a:endParaRPr lang="en-US" dirty="0"/>
          </a:p>
        </p:txBody>
      </p:sp>
      <p:sp>
        <p:nvSpPr>
          <p:cNvPr id="4" name="Slide Number Placeholder 3"/>
          <p:cNvSpPr>
            <a:spLocks noGrp="1"/>
          </p:cNvSpPr>
          <p:nvPr>
            <p:ph type="sldNum" sz="quarter" idx="10"/>
          </p:nvPr>
        </p:nvSpPr>
        <p:spPr/>
        <p:txBody>
          <a:bodyPr/>
          <a:lstStyle/>
          <a:p>
            <a:fld id="{4CC12544-2BEE-49BA-A42E-D7E3EBA33684}" type="slidenum">
              <a:rPr lang="en-US" smtClean="0"/>
              <a:t>2</a:t>
            </a:fld>
            <a:endParaRPr lang="en-US"/>
          </a:p>
        </p:txBody>
      </p:sp>
    </p:spTree>
    <p:extLst>
      <p:ext uri="{BB962C8B-B14F-4D97-AF65-F5344CB8AC3E}">
        <p14:creationId xmlns:p14="http://schemas.microsoft.com/office/powerpoint/2010/main" val="416315067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Formal explanations increase kind, but not essentialism</a:t>
            </a:r>
          </a:p>
        </p:txBody>
      </p:sp>
      <p:sp>
        <p:nvSpPr>
          <p:cNvPr id="4" name="Slide Number Placeholder 3"/>
          <p:cNvSpPr>
            <a:spLocks noGrp="1"/>
          </p:cNvSpPr>
          <p:nvPr>
            <p:ph type="sldNum" sz="quarter" idx="10"/>
          </p:nvPr>
        </p:nvSpPr>
        <p:spPr/>
        <p:txBody>
          <a:bodyPr/>
          <a:lstStyle/>
          <a:p>
            <a:fld id="{4CC12544-2BEE-49BA-A42E-D7E3EBA33684}" type="slidenum">
              <a:rPr lang="en-US" smtClean="0"/>
              <a:t>21</a:t>
            </a:fld>
            <a:endParaRPr lang="en-US"/>
          </a:p>
        </p:txBody>
      </p:sp>
    </p:spTree>
    <p:extLst>
      <p:ext uri="{BB962C8B-B14F-4D97-AF65-F5344CB8AC3E}">
        <p14:creationId xmlns:p14="http://schemas.microsoft.com/office/powerpoint/2010/main" val="163844834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If we just consider the planned formal vs control contrast, unfortunately there’s no interaction of measure and condition</a:t>
            </a:r>
          </a:p>
        </p:txBody>
      </p:sp>
      <p:sp>
        <p:nvSpPr>
          <p:cNvPr id="4" name="Slide Number Placeholder 3"/>
          <p:cNvSpPr>
            <a:spLocks noGrp="1"/>
          </p:cNvSpPr>
          <p:nvPr>
            <p:ph type="sldNum" sz="quarter" idx="10"/>
          </p:nvPr>
        </p:nvSpPr>
        <p:spPr/>
        <p:txBody>
          <a:bodyPr/>
          <a:lstStyle/>
          <a:p>
            <a:fld id="{4CC12544-2BEE-49BA-A42E-D7E3EBA33684}" type="slidenum">
              <a:rPr lang="en-US" smtClean="0"/>
              <a:t>22</a:t>
            </a:fld>
            <a:endParaRPr lang="en-US"/>
          </a:p>
        </p:txBody>
      </p:sp>
    </p:spTree>
    <p:extLst>
      <p:ext uri="{BB962C8B-B14F-4D97-AF65-F5344CB8AC3E}">
        <p14:creationId xmlns:p14="http://schemas.microsoft.com/office/powerpoint/2010/main" val="344902619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Formal explanations increase kind, but not essentialism</a:t>
            </a:r>
          </a:p>
        </p:txBody>
      </p:sp>
      <p:sp>
        <p:nvSpPr>
          <p:cNvPr id="4" name="Slide Number Placeholder 3"/>
          <p:cNvSpPr>
            <a:spLocks noGrp="1"/>
          </p:cNvSpPr>
          <p:nvPr>
            <p:ph type="sldNum" sz="quarter" idx="10"/>
          </p:nvPr>
        </p:nvSpPr>
        <p:spPr/>
        <p:txBody>
          <a:bodyPr/>
          <a:lstStyle/>
          <a:p>
            <a:fld id="{4CC12544-2BEE-49BA-A42E-D7E3EBA33684}" type="slidenum">
              <a:rPr lang="en-US" smtClean="0"/>
              <a:t>23</a:t>
            </a:fld>
            <a:endParaRPr lang="en-US"/>
          </a:p>
        </p:txBody>
      </p:sp>
    </p:spTree>
    <p:extLst>
      <p:ext uri="{BB962C8B-B14F-4D97-AF65-F5344CB8AC3E}">
        <p14:creationId xmlns:p14="http://schemas.microsoft.com/office/powerpoint/2010/main" val="99195874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Full comparison</a:t>
            </a:r>
          </a:p>
        </p:txBody>
      </p:sp>
      <p:sp>
        <p:nvSpPr>
          <p:cNvPr id="4" name="Slide Number Placeholder 3"/>
          <p:cNvSpPr>
            <a:spLocks noGrp="1"/>
          </p:cNvSpPr>
          <p:nvPr>
            <p:ph type="sldNum" sz="quarter" idx="10"/>
          </p:nvPr>
        </p:nvSpPr>
        <p:spPr/>
        <p:txBody>
          <a:bodyPr/>
          <a:lstStyle/>
          <a:p>
            <a:fld id="{4CC12544-2BEE-49BA-A42E-D7E3EBA33684}" type="slidenum">
              <a:rPr lang="en-US" smtClean="0"/>
              <a:t>24</a:t>
            </a:fld>
            <a:endParaRPr lang="en-US"/>
          </a:p>
        </p:txBody>
      </p:sp>
    </p:spTree>
    <p:extLst>
      <p:ext uri="{BB962C8B-B14F-4D97-AF65-F5344CB8AC3E}">
        <p14:creationId xmlns:p14="http://schemas.microsoft.com/office/powerpoint/2010/main" val="95538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Category is a kind</a:t>
            </a:r>
          </a:p>
          <a:p>
            <a:pPr marL="0" indent="0">
              <a:buFontTx/>
              <a:buNone/>
            </a:pPr>
            <a:r>
              <a:rPr lang="en-US" dirty="0"/>
              <a:t>Property is non-accidental, related to category’s causal structure</a:t>
            </a:r>
          </a:p>
          <a:p>
            <a:pPr marL="0" indent="0">
              <a:buFontTx/>
              <a:buNone/>
            </a:pPr>
            <a:endParaRPr lang="en-US" dirty="0"/>
          </a:p>
          <a:p>
            <a:pPr marL="0" indent="0">
              <a:buFontTx/>
              <a:buNone/>
            </a:pPr>
            <a:r>
              <a:rPr lang="en-US" dirty="0"/>
              <a:t>Kinds support a diversity of causal structures</a:t>
            </a:r>
          </a:p>
          <a:p>
            <a:pPr marL="0" indent="0">
              <a:buFontTx/>
              <a:buNone/>
            </a:pPr>
            <a:r>
              <a:rPr lang="en-US" dirty="0"/>
              <a:t>Inference to the best explanation</a:t>
            </a:r>
          </a:p>
        </p:txBody>
      </p:sp>
      <p:sp>
        <p:nvSpPr>
          <p:cNvPr id="4" name="Slide Number Placeholder 3"/>
          <p:cNvSpPr>
            <a:spLocks noGrp="1"/>
          </p:cNvSpPr>
          <p:nvPr>
            <p:ph type="sldNum" sz="quarter" idx="10"/>
          </p:nvPr>
        </p:nvSpPr>
        <p:spPr/>
        <p:txBody>
          <a:bodyPr/>
          <a:lstStyle/>
          <a:p>
            <a:fld id="{4CC12544-2BEE-49BA-A42E-D7E3EBA33684}" type="slidenum">
              <a:rPr lang="en-US" smtClean="0"/>
              <a:t>3</a:t>
            </a:fld>
            <a:endParaRPr lang="en-US"/>
          </a:p>
        </p:txBody>
      </p:sp>
    </p:spTree>
    <p:extLst>
      <p:ext uri="{BB962C8B-B14F-4D97-AF65-F5344CB8AC3E}">
        <p14:creationId xmlns:p14="http://schemas.microsoft.com/office/powerpoint/2010/main" val="36132307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p:txBody>
      </p:sp>
      <p:sp>
        <p:nvSpPr>
          <p:cNvPr id="4" name="Slide Number Placeholder 3"/>
          <p:cNvSpPr>
            <a:spLocks noGrp="1"/>
          </p:cNvSpPr>
          <p:nvPr>
            <p:ph type="sldNum" sz="quarter" idx="10"/>
          </p:nvPr>
        </p:nvSpPr>
        <p:spPr/>
        <p:txBody>
          <a:bodyPr/>
          <a:lstStyle/>
          <a:p>
            <a:fld id="{4CC12544-2BEE-49BA-A42E-D7E3EBA33684}" type="slidenum">
              <a:rPr lang="en-US" smtClean="0"/>
              <a:t>4</a:t>
            </a:fld>
            <a:endParaRPr lang="en-US"/>
          </a:p>
        </p:txBody>
      </p:sp>
    </p:spTree>
    <p:extLst>
      <p:ext uri="{BB962C8B-B14F-4D97-AF65-F5344CB8AC3E}">
        <p14:creationId xmlns:p14="http://schemas.microsoft.com/office/powerpoint/2010/main" val="30453794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p:txBody>
      </p:sp>
      <p:sp>
        <p:nvSpPr>
          <p:cNvPr id="4" name="Slide Number Placeholder 3"/>
          <p:cNvSpPr>
            <a:spLocks noGrp="1"/>
          </p:cNvSpPr>
          <p:nvPr>
            <p:ph type="sldNum" sz="quarter" idx="10"/>
          </p:nvPr>
        </p:nvSpPr>
        <p:spPr/>
        <p:txBody>
          <a:bodyPr/>
          <a:lstStyle/>
          <a:p>
            <a:fld id="{4CC12544-2BEE-49BA-A42E-D7E3EBA33684}" type="slidenum">
              <a:rPr lang="en-US" smtClean="0"/>
              <a:t>5</a:t>
            </a:fld>
            <a:endParaRPr lang="en-US"/>
          </a:p>
        </p:txBody>
      </p:sp>
    </p:spTree>
    <p:extLst>
      <p:ext uri="{BB962C8B-B14F-4D97-AF65-F5344CB8AC3E}">
        <p14:creationId xmlns:p14="http://schemas.microsoft.com/office/powerpoint/2010/main" val="159599071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p:txBody>
      </p:sp>
      <p:sp>
        <p:nvSpPr>
          <p:cNvPr id="4" name="Slide Number Placeholder 3"/>
          <p:cNvSpPr>
            <a:spLocks noGrp="1"/>
          </p:cNvSpPr>
          <p:nvPr>
            <p:ph type="sldNum" sz="quarter" idx="10"/>
          </p:nvPr>
        </p:nvSpPr>
        <p:spPr/>
        <p:txBody>
          <a:bodyPr/>
          <a:lstStyle/>
          <a:p>
            <a:fld id="{4CC12544-2BEE-49BA-A42E-D7E3EBA33684}" type="slidenum">
              <a:rPr lang="en-US" smtClean="0"/>
              <a:t>6</a:t>
            </a:fld>
            <a:endParaRPr lang="en-US"/>
          </a:p>
        </p:txBody>
      </p:sp>
    </p:spTree>
    <p:extLst>
      <p:ext uri="{BB962C8B-B14F-4D97-AF65-F5344CB8AC3E}">
        <p14:creationId xmlns:p14="http://schemas.microsoft.com/office/powerpoint/2010/main" val="18805016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p:txBody>
      </p:sp>
      <p:sp>
        <p:nvSpPr>
          <p:cNvPr id="4" name="Slide Number Placeholder 3"/>
          <p:cNvSpPr>
            <a:spLocks noGrp="1"/>
          </p:cNvSpPr>
          <p:nvPr>
            <p:ph type="sldNum" sz="quarter" idx="10"/>
          </p:nvPr>
        </p:nvSpPr>
        <p:spPr/>
        <p:txBody>
          <a:bodyPr/>
          <a:lstStyle/>
          <a:p>
            <a:fld id="{4CC12544-2BEE-49BA-A42E-D7E3EBA33684}" type="slidenum">
              <a:rPr lang="en-US" smtClean="0"/>
              <a:t>7</a:t>
            </a:fld>
            <a:endParaRPr lang="en-US"/>
          </a:p>
        </p:txBody>
      </p:sp>
    </p:spTree>
    <p:extLst>
      <p:ext uri="{BB962C8B-B14F-4D97-AF65-F5344CB8AC3E}">
        <p14:creationId xmlns:p14="http://schemas.microsoft.com/office/powerpoint/2010/main" val="3712096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Study 1</a:t>
            </a:r>
          </a:p>
          <a:p>
            <a:pPr marL="0" indent="0">
              <a:buFontTx/>
              <a:buNone/>
            </a:pPr>
            <a:r>
              <a:rPr lang="en-US" dirty="0"/>
              <a:t>Adults</a:t>
            </a:r>
          </a:p>
          <a:p>
            <a:pPr marL="0" indent="0">
              <a:buFontTx/>
              <a:buNone/>
            </a:pPr>
            <a:r>
              <a:rPr lang="en-US" dirty="0"/>
              <a:t>*note felicity of formal explanation as measure for </a:t>
            </a:r>
            <a:r>
              <a:rPr lang="en-US" dirty="0" err="1"/>
              <a:t>kindhood</a:t>
            </a:r>
            <a:r>
              <a:rPr lang="en-US" dirty="0"/>
              <a:t>! </a:t>
            </a:r>
          </a:p>
        </p:txBody>
      </p:sp>
      <p:sp>
        <p:nvSpPr>
          <p:cNvPr id="4" name="Slide Number Placeholder 3"/>
          <p:cNvSpPr>
            <a:spLocks noGrp="1"/>
          </p:cNvSpPr>
          <p:nvPr>
            <p:ph type="sldNum" sz="quarter" idx="10"/>
          </p:nvPr>
        </p:nvSpPr>
        <p:spPr/>
        <p:txBody>
          <a:bodyPr/>
          <a:lstStyle/>
          <a:p>
            <a:fld id="{4CC12544-2BEE-49BA-A42E-D7E3EBA33684}" type="slidenum">
              <a:rPr lang="en-US" smtClean="0"/>
              <a:t>8</a:t>
            </a:fld>
            <a:endParaRPr lang="en-US"/>
          </a:p>
        </p:txBody>
      </p:sp>
    </p:spTree>
    <p:extLst>
      <p:ext uri="{BB962C8B-B14F-4D97-AF65-F5344CB8AC3E}">
        <p14:creationId xmlns:p14="http://schemas.microsoft.com/office/powerpoint/2010/main" val="12714244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US" dirty="0"/>
          </a:p>
        </p:txBody>
      </p:sp>
      <p:sp>
        <p:nvSpPr>
          <p:cNvPr id="4" name="Slide Number Placeholder 3"/>
          <p:cNvSpPr>
            <a:spLocks noGrp="1"/>
          </p:cNvSpPr>
          <p:nvPr>
            <p:ph type="sldNum" sz="quarter" idx="10"/>
          </p:nvPr>
        </p:nvSpPr>
        <p:spPr/>
        <p:txBody>
          <a:bodyPr/>
          <a:lstStyle/>
          <a:p>
            <a:fld id="{4CC12544-2BEE-49BA-A42E-D7E3EBA33684}" type="slidenum">
              <a:rPr lang="en-US" smtClean="0"/>
              <a:t>9</a:t>
            </a:fld>
            <a:endParaRPr lang="en-US"/>
          </a:p>
        </p:txBody>
      </p:sp>
    </p:spTree>
    <p:extLst>
      <p:ext uri="{BB962C8B-B14F-4D97-AF65-F5344CB8AC3E}">
        <p14:creationId xmlns:p14="http://schemas.microsoft.com/office/powerpoint/2010/main" val="16101549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E3F49D25-2E8B-4B54-AC4E-A3DE3E487C5D}" type="datetime1">
              <a:rPr lang="en-US" smtClean="0"/>
              <a:t>2/19/2020</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1905929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A587BE1-4BFA-492F-B876-6D5F336323B4}" type="datetime1">
              <a:rPr lang="en-US" smtClean="0"/>
              <a:t>2/19/2020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5349415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34AF61-F801-4096-A89C-00C49D713C5D}" type="datetime1">
              <a:rPr lang="en-US" smtClean="0"/>
              <a:t>2/19/2020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3148878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53E6AFD-EE5B-49ED-A8D5-242628CB79F2}" type="datetime1">
              <a:rPr lang="en-US" smtClean="0"/>
              <a:t>2/19/2020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5771984" y="6389992"/>
            <a:ext cx="648031" cy="415939"/>
          </a:xfrm>
        </p:spPr>
        <p:txBody>
          <a:bodyPr/>
          <a:lstStyle>
            <a:lvl1pPr algn="ctr">
              <a:defRPr sz="2000">
                <a:solidFill>
                  <a:schemeClr val="tx1">
                    <a:lumMod val="95000"/>
                    <a:lumOff val="5000"/>
                    <a:alpha val="25000"/>
                  </a:schemeClr>
                </a:solidFill>
              </a:defRPr>
            </a:lvl1pPr>
          </a:lstStyle>
          <a:p>
            <a:fld id="{6113E31D-E2AB-40D1-8B51-AFA5AFEF393A}" type="slidenum">
              <a:rPr lang="en-US" smtClean="0"/>
              <a:pPr/>
              <a:t>‹#›</a:t>
            </a:fld>
            <a:endParaRPr lang="en-US" dirty="0"/>
          </a:p>
        </p:txBody>
      </p:sp>
    </p:spTree>
    <p:extLst>
      <p:ext uri="{BB962C8B-B14F-4D97-AF65-F5344CB8AC3E}">
        <p14:creationId xmlns:p14="http://schemas.microsoft.com/office/powerpoint/2010/main" val="31165195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1DD6486-A2B7-4810-BD4F-8802F33CA838}" type="datetime1">
              <a:rPr lang="en-US" smtClean="0"/>
              <a:t>2/19/2020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1626121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EBFC4AA5-C723-4ACA-8162-40CD5E22C81D}" type="datetime1">
              <a:rPr lang="en-US" smtClean="0"/>
              <a:t>2/19/2020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9898246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EC38C96-B49A-4A99-8D3C-16E084C83E6D}" type="datetime1">
              <a:rPr lang="en-US" smtClean="0"/>
              <a:t>2/19/2020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a:t>
            </a:fld>
            <a:endParaRPr lang="en-US" dirty="0"/>
          </a:p>
        </p:txBody>
      </p:sp>
    </p:spTree>
    <p:extLst>
      <p:ext uri="{BB962C8B-B14F-4D97-AF65-F5344CB8AC3E}">
        <p14:creationId xmlns:p14="http://schemas.microsoft.com/office/powerpoint/2010/main" val="2377888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lvl1pPr>
              <a:defRPr>
                <a:latin typeface="Gill Sans MT" panose="020B0502020104020203" pitchFamily="34" charset="0"/>
              </a:defRPr>
            </a:lvl1pPr>
          </a:lstStyle>
          <a:p>
            <a:r>
              <a:rPr lang="en-US" dirty="0"/>
              <a:t>Click to edit Master title style</a:t>
            </a:r>
          </a:p>
        </p:txBody>
      </p:sp>
      <p:sp>
        <p:nvSpPr>
          <p:cNvPr id="3" name="Date Placeholder 2"/>
          <p:cNvSpPr>
            <a:spLocks noGrp="1"/>
          </p:cNvSpPr>
          <p:nvPr>
            <p:ph type="dt" sz="half" idx="10"/>
          </p:nvPr>
        </p:nvSpPr>
        <p:spPr/>
        <p:txBody>
          <a:bodyPr/>
          <a:lstStyle>
            <a:lvl1pPr>
              <a:defRPr>
                <a:latin typeface="Gill Sans MT" panose="020B0502020104020203" pitchFamily="34" charset="0"/>
              </a:defRPr>
            </a:lvl1pPr>
          </a:lstStyle>
          <a:p>
            <a:fld id="{70B09DE8-224C-474F-8E10-8AAFDD71DE16}" type="datetime1">
              <a:rPr lang="en-US" smtClean="0"/>
              <a:pPr/>
              <a:t>2/19/2020</a:t>
            </a:fld>
            <a:endParaRPr lang="en-US" dirty="0"/>
          </a:p>
        </p:txBody>
      </p:sp>
      <p:sp>
        <p:nvSpPr>
          <p:cNvPr id="4" name="Footer Placeholder 3"/>
          <p:cNvSpPr>
            <a:spLocks noGrp="1"/>
          </p:cNvSpPr>
          <p:nvPr>
            <p:ph type="ftr" sz="quarter" idx="11"/>
          </p:nvPr>
        </p:nvSpPr>
        <p:spPr/>
        <p:txBody>
          <a:bodyPr/>
          <a:lstStyle>
            <a:lvl1pPr>
              <a:defRPr>
                <a:latin typeface="Gill Sans MT" panose="020B0502020104020203" pitchFamily="34" charset="0"/>
              </a:defRPr>
            </a:lvl1pPr>
          </a:lstStyle>
          <a:p>
            <a:endParaRPr lang="en-US" dirty="0"/>
          </a:p>
        </p:txBody>
      </p:sp>
      <p:sp>
        <p:nvSpPr>
          <p:cNvPr id="5" name="Slide Number Placeholder 4"/>
          <p:cNvSpPr>
            <a:spLocks noGrp="1"/>
          </p:cNvSpPr>
          <p:nvPr>
            <p:ph type="sldNum" sz="quarter" idx="12"/>
          </p:nvPr>
        </p:nvSpPr>
        <p:spPr/>
        <p:txBody>
          <a:bodyPr/>
          <a:lstStyle>
            <a:lvl1pPr>
              <a:defRPr>
                <a:latin typeface="Gill Sans MT" panose="020B0502020104020203" pitchFamily="34" charset="0"/>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8815788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DA8979-B51A-4518-8BD3-D59D7F9558D7}" type="datetime1">
              <a:rPr lang="en-US" smtClean="0"/>
              <a:t>2/19/2020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1956288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latin typeface="Gill Sans MT" panose="020B0502020104020203" pitchFamily="34" charset="0"/>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atin typeface="Gill Sans MT" panose="020B0502020104020203" pitchFamily="34" charset="0"/>
              </a:defRPr>
            </a:lvl1pPr>
            <a:lvl2pPr>
              <a:defRPr sz="2800">
                <a:latin typeface="Gill Sans MT" panose="020B0502020104020203" pitchFamily="34" charset="0"/>
              </a:defRPr>
            </a:lvl2pPr>
            <a:lvl3pPr>
              <a:defRPr sz="2400">
                <a:latin typeface="Gill Sans MT" panose="020B0502020104020203" pitchFamily="34" charset="0"/>
              </a:defRPr>
            </a:lvl3pPr>
            <a:lvl4pPr>
              <a:defRPr sz="2000">
                <a:latin typeface="Gill Sans MT" panose="020B0502020104020203" pitchFamily="34" charset="0"/>
              </a:defRPr>
            </a:lvl4pPr>
            <a:lvl5pPr>
              <a:defRPr sz="2000">
                <a:latin typeface="Gill Sans MT" panose="020B0502020104020203" pitchFamily="34" charset="0"/>
              </a:defRPr>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tabLst/>
              <a:defRPr sz="1800">
                <a:solidFill>
                  <a:srgbClr val="262626"/>
                </a:solidFill>
                <a:latin typeface="Gill Sans MT" panose="020B0502020104020203" pitchFamily="34" charset="0"/>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tabLst/>
              <a:defRPr/>
            </a:pPr>
            <a:r>
              <a:rPr lang="en-US"/>
              <a:t>Click to edit Master text styles</a:t>
            </a:r>
          </a:p>
        </p:txBody>
      </p:sp>
      <p:sp>
        <p:nvSpPr>
          <p:cNvPr id="5" name="Date Placeholder 4"/>
          <p:cNvSpPr>
            <a:spLocks noGrp="1"/>
          </p:cNvSpPr>
          <p:nvPr>
            <p:ph type="dt" sz="half" idx="10"/>
          </p:nvPr>
        </p:nvSpPr>
        <p:spPr/>
        <p:txBody>
          <a:bodyPr/>
          <a:lstStyle>
            <a:lvl1pPr>
              <a:defRPr>
                <a:latin typeface="Gill Sans MT" panose="020B0502020104020203" pitchFamily="34" charset="0"/>
              </a:defRPr>
            </a:lvl1pPr>
          </a:lstStyle>
          <a:p>
            <a:fld id="{2F5B585B-1D24-41E5-8E3C-BACEE3E595E8}" type="datetime1">
              <a:rPr lang="en-US" smtClean="0"/>
              <a:pPr/>
              <a:t>2/19/2020</a:t>
            </a:fld>
            <a:endParaRPr lang="en-US" dirty="0"/>
          </a:p>
        </p:txBody>
      </p:sp>
      <p:sp>
        <p:nvSpPr>
          <p:cNvPr id="6" name="Footer Placeholder 5"/>
          <p:cNvSpPr>
            <a:spLocks noGrp="1"/>
          </p:cNvSpPr>
          <p:nvPr>
            <p:ph type="ftr" sz="quarter" idx="11"/>
          </p:nvPr>
        </p:nvSpPr>
        <p:spPr/>
        <p:txBody>
          <a:bodyPr/>
          <a:lstStyle>
            <a:lvl1pPr>
              <a:defRPr>
                <a:latin typeface="Gill Sans MT" panose="020B0502020104020203" pitchFamily="34" charset="0"/>
              </a:defRPr>
            </a:lvl1pPr>
          </a:lstStyle>
          <a:p>
            <a:endParaRPr lang="en-US" dirty="0"/>
          </a:p>
        </p:txBody>
      </p:sp>
      <p:sp>
        <p:nvSpPr>
          <p:cNvPr id="7" name="Slide Number Placeholder 6"/>
          <p:cNvSpPr>
            <a:spLocks noGrp="1"/>
          </p:cNvSpPr>
          <p:nvPr>
            <p:ph type="sldNum" sz="quarter" idx="12"/>
          </p:nvPr>
        </p:nvSpPr>
        <p:spPr/>
        <p:txBody>
          <a:bodyPr/>
          <a:lstStyle>
            <a:lvl1pPr>
              <a:defRPr>
                <a:solidFill>
                  <a:srgbClr val="FFFFFF">
                    <a:alpha val="20000"/>
                  </a:srgbClr>
                </a:solidFill>
                <a:latin typeface="Gill Sans MT" panose="020B0502020104020203" pitchFamily="34" charset="0"/>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23167962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81C33DF3-0017-4D38-836F-D38253E1CEFE}" type="datetime1">
              <a:rPr lang="en-US" smtClean="0"/>
              <a:t>2/19/2020</a:t>
            </a:fld>
            <a:endParaRPr lang="en-US" dirty="0"/>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smtClean="0"/>
              <a:t>‹#›</a:t>
            </a:fld>
            <a:endParaRPr lang="en-US" dirty="0"/>
          </a:p>
        </p:txBody>
      </p:sp>
    </p:spTree>
    <p:extLst>
      <p:ext uri="{BB962C8B-B14F-4D97-AF65-F5344CB8AC3E}">
        <p14:creationId xmlns:p14="http://schemas.microsoft.com/office/powerpoint/2010/main" val="2013512384"/>
      </p:ext>
    </p:extLst>
  </p:cSld>
  <p:clrMapOvr>
    <a:overrideClrMapping bg1="lt1" tx1="dk1" bg2="lt2" tx2="dk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latin typeface="Gill Sans MT" panose="020B0502020104020203" pitchFamily="34" charset="0"/>
              </a:defRPr>
            </a:lvl1pPr>
          </a:lstStyle>
          <a:p>
            <a:fld id="{38C3AF04-BE80-4AFB-B728-00FB5A34624C}" type="datetime1">
              <a:rPr lang="en-US" smtClean="0"/>
              <a:pPr/>
              <a:t>2/19/2020</a:t>
            </a:fld>
            <a:endParaRPr lang="en-US" dirty="0"/>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latin typeface="Gill Sans MT" panose="020B0502020104020203" pitchFamily="34" charset="0"/>
              </a:defRPr>
            </a:lvl1pPr>
          </a:lstStyle>
          <a:p>
            <a:endParaRPr lang="en-US" dirty="0"/>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Gill Sans MT" panose="020B0502020104020203" pitchFamily="34" charset="0"/>
              </a:defRPr>
            </a:lvl1pPr>
          </a:lstStyle>
          <a:p>
            <a:fld id="{4FAB73BC-B049-4115-A692-8D63A059BFB8}" type="slidenum">
              <a:rPr lang="en-US" smtClean="0"/>
              <a:pPr/>
              <a:t>‹#›</a:t>
            </a:fld>
            <a:endParaRPr lang="en-US" dirty="0"/>
          </a:p>
        </p:txBody>
      </p:sp>
    </p:spTree>
    <p:extLst>
      <p:ext uri="{BB962C8B-B14F-4D97-AF65-F5344CB8AC3E}">
        <p14:creationId xmlns:p14="http://schemas.microsoft.com/office/powerpoint/2010/main" val="700644472"/>
      </p:ext>
    </p:extLst>
  </p:cSld>
  <p:clrMap bg1="lt1" tx1="dk1" bg2="lt2" tx2="dk2" accent1="accent1" accent2="accent2" accent3="accent3" accent4="accent4" accent5="accent5" accent6="accent6" hlink="hlink" folHlink="folHlink"/>
  <p:sldLayoutIdLst>
    <p:sldLayoutId id="2147483794" r:id="rId1"/>
    <p:sldLayoutId id="2147483795" r:id="rId2"/>
    <p:sldLayoutId id="2147483796" r:id="rId3"/>
    <p:sldLayoutId id="2147483797" r:id="rId4"/>
    <p:sldLayoutId id="2147483798" r:id="rId5"/>
    <p:sldLayoutId id="2147483799" r:id="rId6"/>
    <p:sldLayoutId id="2147483800" r:id="rId7"/>
    <p:sldLayoutId id="2147483801" r:id="rId8"/>
    <p:sldLayoutId id="2147483802" r:id="rId9"/>
    <p:sldLayoutId id="2147483803" r:id="rId10"/>
    <p:sldLayoutId id="2147483804" r:id="rId11"/>
  </p:sldLayoutIdLst>
  <p:hf sldNum="0" hdr="0" ftr="0" dt="0"/>
  <p:txStyles>
    <p:titleStyle>
      <a:lvl1pPr algn="l" defTabSz="914400" rtl="0" eaLnBrk="1" latinLnBrk="0" hangingPunct="1">
        <a:lnSpc>
          <a:spcPct val="85000"/>
        </a:lnSpc>
        <a:spcBef>
          <a:spcPct val="0"/>
        </a:spcBef>
        <a:buNone/>
        <a:defRPr sz="5400" kern="1200" spc="-120" baseline="0">
          <a:solidFill>
            <a:schemeClr val="accent1"/>
          </a:solidFill>
          <a:latin typeface="Gill Sans MT" panose="020B0502020104020203" pitchFamily="34" charset="0"/>
          <a:ea typeface="+mj-ea"/>
          <a:cs typeface="+mj-cs"/>
        </a:defRPr>
      </a:lvl1pPr>
    </p:titleStyle>
    <p:body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Gill Sans MT" panose="020B0502020104020203" pitchFamily="34" charset="0"/>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Gill Sans MT" panose="020B0502020104020203" pitchFamily="34" charset="0"/>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Gill Sans MT" panose="020B0502020104020203" pitchFamily="34" charset="0"/>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Gill Sans MT" panose="020B0502020104020203" pitchFamily="34" charset="0"/>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Gill Sans MT" panose="020B0502020104020203" pitchFamily="34" charset="0"/>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4.emf"/></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77584" y="3079742"/>
            <a:ext cx="3709616" cy="1920240"/>
          </a:xfrm>
        </p:spPr>
        <p:txBody>
          <a:bodyPr/>
          <a:lstStyle/>
          <a:p>
            <a:r>
              <a:rPr lang="en-US" dirty="0">
                <a:latin typeface="Gill Sans MT" panose="020B0502020104020203" pitchFamily="34" charset="0"/>
                <a:cs typeface="Helvetica" panose="020B0604020202020204" pitchFamily="34" charset="0"/>
              </a:rPr>
              <a:t>Marianna Zhang</a:t>
            </a:r>
          </a:p>
        </p:txBody>
      </p:sp>
      <p:sp>
        <p:nvSpPr>
          <p:cNvPr id="4" name="Text Placeholder 3"/>
          <p:cNvSpPr>
            <a:spLocks noGrp="1"/>
          </p:cNvSpPr>
          <p:nvPr>
            <p:ph type="body" sz="half" idx="2"/>
          </p:nvPr>
        </p:nvSpPr>
        <p:spPr>
          <a:xfrm>
            <a:off x="8192162" y="5049273"/>
            <a:ext cx="3398520" cy="3126987"/>
          </a:xfrm>
        </p:spPr>
        <p:txBody>
          <a:bodyPr>
            <a:normAutofit/>
          </a:bodyPr>
          <a:lstStyle/>
          <a:p>
            <a:r>
              <a:rPr lang="en-US" sz="2400" dirty="0">
                <a:solidFill>
                  <a:schemeClr val="bg1">
                    <a:lumMod val="95000"/>
                  </a:schemeClr>
                </a:solidFill>
                <a:latin typeface="Gill Sans MT" panose="020B0502020104020203" pitchFamily="34" charset="0"/>
                <a:cs typeface="Helvetica" panose="020B0604020202020204" pitchFamily="34" charset="0"/>
              </a:rPr>
              <a:t>Markman lab meeting</a:t>
            </a:r>
          </a:p>
          <a:p>
            <a:r>
              <a:rPr lang="en-US" sz="2400" dirty="0">
                <a:solidFill>
                  <a:schemeClr val="bg1">
                    <a:lumMod val="95000"/>
                  </a:schemeClr>
                </a:solidFill>
                <a:latin typeface="Gill Sans MT" panose="020B0502020104020203" pitchFamily="34" charset="0"/>
                <a:cs typeface="Helvetica" panose="020B0604020202020204" pitchFamily="34" charset="0"/>
              </a:rPr>
              <a:t>2.20.20</a:t>
            </a:r>
          </a:p>
          <a:p>
            <a:endParaRPr lang="en-US" sz="2400" dirty="0">
              <a:latin typeface="Gill Sans MT" panose="020B0502020104020203" pitchFamily="34" charset="0"/>
              <a:cs typeface="Helvetica" panose="020B0604020202020204" pitchFamily="34" charset="0"/>
            </a:endParaRPr>
          </a:p>
        </p:txBody>
      </p:sp>
      <p:sp>
        <p:nvSpPr>
          <p:cNvPr id="5" name="Title 1"/>
          <p:cNvSpPr txBox="1">
            <a:spLocks/>
          </p:cNvSpPr>
          <p:nvPr/>
        </p:nvSpPr>
        <p:spPr>
          <a:xfrm>
            <a:off x="631136" y="923454"/>
            <a:ext cx="6576488" cy="4076528"/>
          </a:xfrm>
          <a:prstGeom prst="rect">
            <a:avLst/>
          </a:prstGeom>
        </p:spPr>
        <p:txBody>
          <a:bodyPr vert="horz" lIns="91440" tIns="45720" rIns="91440" bIns="45720" rtlCol="0" anchor="ctr">
            <a:normAutofit fontScale="92500"/>
          </a:bodyPr>
          <a:lstStyle>
            <a:lvl1pPr algn="l" defTabSz="914400" rtl="0" eaLnBrk="1" latinLnBrk="0" hangingPunct="1">
              <a:lnSpc>
                <a:spcPct val="85000"/>
              </a:lnSpc>
              <a:spcBef>
                <a:spcPct val="0"/>
              </a:spcBef>
              <a:buNone/>
              <a:defRPr sz="4000" kern="1200" spc="-120" baseline="0">
                <a:solidFill>
                  <a:srgbClr val="FFFFFF"/>
                </a:solidFill>
                <a:latin typeface="+mj-lt"/>
                <a:ea typeface="+mj-ea"/>
                <a:cs typeface="+mj-cs"/>
              </a:defRPr>
            </a:lvl1pPr>
          </a:lstStyle>
          <a:p>
            <a:pPr>
              <a:lnSpc>
                <a:spcPct val="100000"/>
              </a:lnSpc>
            </a:pPr>
            <a:r>
              <a:rPr lang="en-US" sz="5400" dirty="0">
                <a:solidFill>
                  <a:schemeClr val="tx1"/>
                </a:solidFill>
                <a:latin typeface="Gill Sans MT" panose="020B0502020104020203" pitchFamily="34" charset="0"/>
                <a:cs typeface="Helvetica" panose="020B0604020202020204" pitchFamily="34" charset="0"/>
              </a:rPr>
              <a:t>The effect of </a:t>
            </a:r>
            <a:br>
              <a:rPr lang="en-US" sz="5400" dirty="0">
                <a:solidFill>
                  <a:schemeClr val="tx1"/>
                </a:solidFill>
                <a:latin typeface="Gill Sans MT" panose="020B0502020104020203" pitchFamily="34" charset="0"/>
                <a:cs typeface="Helvetica" panose="020B0604020202020204" pitchFamily="34" charset="0"/>
              </a:rPr>
            </a:br>
            <a:r>
              <a:rPr lang="en-US" sz="5400" dirty="0">
                <a:solidFill>
                  <a:schemeClr val="tx1"/>
                </a:solidFill>
                <a:latin typeface="Gill Sans MT" panose="020B0502020104020203" pitchFamily="34" charset="0"/>
                <a:cs typeface="Helvetica" panose="020B0604020202020204" pitchFamily="34" charset="0"/>
              </a:rPr>
              <a:t>formal explanations on </a:t>
            </a:r>
            <a:r>
              <a:rPr lang="en-US" sz="5400" dirty="0" err="1">
                <a:solidFill>
                  <a:schemeClr val="tx1"/>
                </a:solidFill>
                <a:latin typeface="Gill Sans MT" panose="020B0502020104020203" pitchFamily="34" charset="0"/>
                <a:cs typeface="Helvetica" panose="020B0604020202020204" pitchFamily="34" charset="0"/>
              </a:rPr>
              <a:t>kindhood</a:t>
            </a:r>
            <a:r>
              <a:rPr lang="en-US" sz="5400" dirty="0">
                <a:solidFill>
                  <a:schemeClr val="tx1"/>
                </a:solidFill>
                <a:latin typeface="Gill Sans MT" panose="020B0502020104020203" pitchFamily="34" charset="0"/>
                <a:cs typeface="Helvetica" panose="020B0604020202020204" pitchFamily="34" charset="0"/>
              </a:rPr>
              <a:t> and essentialism</a:t>
            </a:r>
          </a:p>
          <a:p>
            <a:pPr>
              <a:lnSpc>
                <a:spcPct val="100000"/>
              </a:lnSpc>
            </a:pPr>
            <a:br>
              <a:rPr lang="en-US" sz="3600" dirty="0">
                <a:solidFill>
                  <a:schemeClr val="bg1">
                    <a:lumMod val="50000"/>
                  </a:schemeClr>
                </a:solidFill>
                <a:latin typeface="Gill Sans MT" panose="020B0502020104020203" pitchFamily="34" charset="0"/>
                <a:cs typeface="Helvetica" panose="020B0604020202020204" pitchFamily="34" charset="0"/>
              </a:rPr>
            </a:br>
            <a:r>
              <a:rPr lang="en-US" sz="3600" dirty="0">
                <a:solidFill>
                  <a:schemeClr val="bg1">
                    <a:lumMod val="50000"/>
                  </a:schemeClr>
                </a:solidFill>
                <a:latin typeface="Gill Sans MT" panose="020B0502020104020203" pitchFamily="34" charset="0"/>
                <a:cs typeface="Helvetica" panose="020B0604020202020204" pitchFamily="34" charset="0"/>
              </a:rPr>
              <a:t>aka Noyes &amp; Keil, 2019 study 1 </a:t>
            </a:r>
            <a:br>
              <a:rPr lang="en-US" sz="3600" dirty="0">
                <a:solidFill>
                  <a:schemeClr val="bg1">
                    <a:lumMod val="50000"/>
                  </a:schemeClr>
                </a:solidFill>
                <a:latin typeface="Gill Sans MT" panose="020B0502020104020203" pitchFamily="34" charset="0"/>
                <a:cs typeface="Helvetica" panose="020B0604020202020204" pitchFamily="34" charset="0"/>
              </a:rPr>
            </a:br>
            <a:r>
              <a:rPr lang="en-US" sz="3600" dirty="0">
                <a:solidFill>
                  <a:schemeClr val="bg1">
                    <a:lumMod val="50000"/>
                  </a:schemeClr>
                </a:solidFill>
                <a:latin typeface="Gill Sans MT" panose="020B0502020104020203" pitchFamily="34" charset="0"/>
                <a:cs typeface="Helvetica" panose="020B0604020202020204" pitchFamily="34" charset="0"/>
              </a:rPr>
              <a:t>for formal explanations</a:t>
            </a:r>
          </a:p>
        </p:txBody>
      </p:sp>
    </p:spTree>
    <p:extLst>
      <p:ext uri="{BB962C8B-B14F-4D97-AF65-F5344CB8AC3E}">
        <p14:creationId xmlns:p14="http://schemas.microsoft.com/office/powerpoint/2010/main" val="1472179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7FA9E0A1-0AC2-4037-AF90-ECAE3B498EF4}"/>
              </a:ext>
            </a:extLst>
          </p:cNvPr>
          <p:cNvSpPr txBox="1"/>
          <p:nvPr/>
        </p:nvSpPr>
        <p:spPr>
          <a:xfrm>
            <a:off x="4827248" y="1077796"/>
            <a:ext cx="4569466" cy="1569660"/>
          </a:xfrm>
          <a:prstGeom prst="rect">
            <a:avLst/>
          </a:prstGeom>
          <a:noFill/>
        </p:spPr>
        <p:txBody>
          <a:bodyPr wrap="square" rtlCol="0">
            <a:spAutoFit/>
          </a:bodyPr>
          <a:lstStyle/>
          <a:p>
            <a:r>
              <a:rPr lang="en-US" sz="2400" i="1" dirty="0">
                <a:latin typeface="Gill Sans MT" panose="020B0502020104020203" pitchFamily="34" charset="0"/>
              </a:rPr>
              <a:t>category</a:t>
            </a:r>
            <a:r>
              <a:rPr lang="en-US" sz="2400" dirty="0">
                <a:latin typeface="Gill Sans MT" panose="020B0502020104020203" pitchFamily="34" charset="0"/>
              </a:rPr>
              <a:t> is a </a:t>
            </a:r>
            <a:r>
              <a:rPr lang="en-US" sz="2400" b="1" dirty="0">
                <a:latin typeface="Gill Sans MT" panose="020B0502020104020203" pitchFamily="34" charset="0"/>
              </a:rPr>
              <a:t>kind:</a:t>
            </a:r>
          </a:p>
          <a:p>
            <a:r>
              <a:rPr lang="en-US" sz="2400" dirty="0">
                <a:latin typeface="Gill Sans MT" panose="020B0502020104020203" pitchFamily="34" charset="0"/>
              </a:rPr>
              <a:t>rich causal structure, </a:t>
            </a:r>
            <a:br>
              <a:rPr lang="en-US" sz="2400" dirty="0">
                <a:latin typeface="Gill Sans MT" panose="020B0502020104020203" pitchFamily="34" charset="0"/>
              </a:rPr>
            </a:br>
            <a:r>
              <a:rPr lang="en-US" sz="2400" dirty="0">
                <a:latin typeface="Gill Sans MT" panose="020B0502020104020203" pitchFamily="34" charset="0"/>
              </a:rPr>
              <a:t>high inductive potential, </a:t>
            </a:r>
            <a:br>
              <a:rPr lang="en-US" sz="2400" dirty="0">
                <a:latin typeface="Gill Sans MT" panose="020B0502020104020203" pitchFamily="34" charset="0"/>
              </a:rPr>
            </a:br>
            <a:r>
              <a:rPr lang="en-US" sz="2400" dirty="0">
                <a:latin typeface="Gill Sans MT" panose="020B0502020104020203" pitchFamily="34" charset="0"/>
              </a:rPr>
              <a:t>shared non-accidental properties</a:t>
            </a:r>
          </a:p>
        </p:txBody>
      </p:sp>
      <p:sp>
        <p:nvSpPr>
          <p:cNvPr id="9" name="TextBox 8">
            <a:extLst>
              <a:ext uri="{FF2B5EF4-FFF2-40B4-BE49-F238E27FC236}">
                <a16:creationId xmlns:a16="http://schemas.microsoft.com/office/drawing/2014/main" id="{D5004566-2267-4814-AC3B-5A34B00E60B0}"/>
              </a:ext>
            </a:extLst>
          </p:cNvPr>
          <p:cNvSpPr txBox="1"/>
          <p:nvPr/>
        </p:nvSpPr>
        <p:spPr>
          <a:xfrm>
            <a:off x="1355996" y="4656094"/>
            <a:ext cx="3936570" cy="1569660"/>
          </a:xfrm>
          <a:prstGeom prst="rect">
            <a:avLst/>
          </a:prstGeom>
          <a:noFill/>
        </p:spPr>
        <p:txBody>
          <a:bodyPr wrap="square" rtlCol="0">
            <a:spAutoFit/>
          </a:bodyPr>
          <a:lstStyle/>
          <a:p>
            <a:r>
              <a:rPr lang="en-US" sz="2400" dirty="0">
                <a:latin typeface="Gill Sans MT" panose="020B0502020104020203" pitchFamily="34" charset="0"/>
              </a:rPr>
              <a:t>category is a </a:t>
            </a:r>
            <a:r>
              <a:rPr lang="en-US" sz="2400" b="1" dirty="0">
                <a:latin typeface="Gill Sans MT" panose="020B0502020104020203" pitchFamily="34" charset="0"/>
              </a:rPr>
              <a:t>natural kind and possesses an </a:t>
            </a:r>
            <a:br>
              <a:rPr lang="en-US" sz="2400" b="1" dirty="0">
                <a:latin typeface="Gill Sans MT" panose="020B0502020104020203" pitchFamily="34" charset="0"/>
              </a:rPr>
            </a:br>
            <a:r>
              <a:rPr lang="en-US" sz="2400" b="1" dirty="0">
                <a:latin typeface="Gill Sans MT" panose="020B0502020104020203" pitchFamily="34" charset="0"/>
              </a:rPr>
              <a:t>internal essence </a:t>
            </a:r>
            <a:r>
              <a:rPr lang="en-US" sz="2400" dirty="0">
                <a:latin typeface="Gill Sans MT" panose="020B0502020104020203" pitchFamily="34" charset="0"/>
              </a:rPr>
              <a:t>that </a:t>
            </a:r>
            <a:br>
              <a:rPr lang="en-US" sz="2400" dirty="0">
                <a:latin typeface="Gill Sans MT" panose="020B0502020104020203" pitchFamily="34" charset="0"/>
              </a:rPr>
            </a:br>
            <a:r>
              <a:rPr lang="en-US" sz="2400" dirty="0">
                <a:latin typeface="Gill Sans MT" panose="020B0502020104020203" pitchFamily="34" charset="0"/>
              </a:rPr>
              <a:t>causally produces properties</a:t>
            </a:r>
          </a:p>
        </p:txBody>
      </p:sp>
      <p:sp>
        <p:nvSpPr>
          <p:cNvPr id="17" name="Title 3">
            <a:extLst>
              <a:ext uri="{FF2B5EF4-FFF2-40B4-BE49-F238E27FC236}">
                <a16:creationId xmlns:a16="http://schemas.microsoft.com/office/drawing/2014/main" id="{618657C7-C771-496C-8874-35AFE6DA9338}"/>
              </a:ext>
            </a:extLst>
          </p:cNvPr>
          <p:cNvSpPr>
            <a:spLocks noGrp="1"/>
          </p:cNvSpPr>
          <p:nvPr>
            <p:ph type="title"/>
          </p:nvPr>
        </p:nvSpPr>
        <p:spPr>
          <a:xfrm>
            <a:off x="7354885" y="3841294"/>
            <a:ext cx="4519867" cy="809375"/>
          </a:xfrm>
        </p:spPr>
        <p:txBody>
          <a:bodyPr>
            <a:normAutofit/>
          </a:bodyPr>
          <a:lstStyle/>
          <a:p>
            <a:r>
              <a:rPr lang="en-US" sz="4400" dirty="0"/>
              <a:t>Structural context</a:t>
            </a:r>
          </a:p>
        </p:txBody>
      </p:sp>
      <p:sp>
        <p:nvSpPr>
          <p:cNvPr id="18" name="Title 3">
            <a:extLst>
              <a:ext uri="{FF2B5EF4-FFF2-40B4-BE49-F238E27FC236}">
                <a16:creationId xmlns:a16="http://schemas.microsoft.com/office/drawing/2014/main" id="{C3D72194-75F3-4435-9400-D6D9760E534F}"/>
              </a:ext>
            </a:extLst>
          </p:cNvPr>
          <p:cNvSpPr txBox="1">
            <a:spLocks/>
          </p:cNvSpPr>
          <p:nvPr/>
        </p:nvSpPr>
        <p:spPr>
          <a:xfrm>
            <a:off x="1355996" y="3831961"/>
            <a:ext cx="323935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Essentialism</a:t>
            </a:r>
          </a:p>
        </p:txBody>
      </p:sp>
      <p:sp>
        <p:nvSpPr>
          <p:cNvPr id="19" name="TextBox 18">
            <a:extLst>
              <a:ext uri="{FF2B5EF4-FFF2-40B4-BE49-F238E27FC236}">
                <a16:creationId xmlns:a16="http://schemas.microsoft.com/office/drawing/2014/main" id="{C2E5A03F-92FA-47A4-A969-4F36B3BB719D}"/>
              </a:ext>
            </a:extLst>
          </p:cNvPr>
          <p:cNvSpPr txBox="1"/>
          <p:nvPr/>
        </p:nvSpPr>
        <p:spPr>
          <a:xfrm>
            <a:off x="220124" y="1036261"/>
            <a:ext cx="3628223" cy="523220"/>
          </a:xfrm>
          <a:prstGeom prst="rect">
            <a:avLst/>
          </a:prstGeom>
          <a:noFill/>
        </p:spPr>
        <p:txBody>
          <a:bodyPr wrap="square" rtlCol="0">
            <a:spAutoFit/>
          </a:bodyPr>
          <a:lstStyle/>
          <a:p>
            <a:r>
              <a:rPr lang="en-US" sz="2800" i="1" dirty="0">
                <a:latin typeface="Gill Sans MT" panose="020B0502020104020203" pitchFamily="34" charset="0"/>
              </a:rPr>
              <a:t>What do generics tell us?</a:t>
            </a:r>
          </a:p>
        </p:txBody>
      </p:sp>
      <p:sp>
        <p:nvSpPr>
          <p:cNvPr id="22" name="Rectangle: Rounded Corners 21">
            <a:extLst>
              <a:ext uri="{FF2B5EF4-FFF2-40B4-BE49-F238E27FC236}">
                <a16:creationId xmlns:a16="http://schemas.microsoft.com/office/drawing/2014/main" id="{237CED84-100B-470E-B52A-0949CCC929DC}"/>
              </a:ext>
            </a:extLst>
          </p:cNvPr>
          <p:cNvSpPr/>
          <p:nvPr/>
        </p:nvSpPr>
        <p:spPr>
          <a:xfrm flipH="1">
            <a:off x="578973" y="4784574"/>
            <a:ext cx="599645" cy="624533"/>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3" name="Rectangle: Rounded Corners 22">
            <a:extLst>
              <a:ext uri="{FF2B5EF4-FFF2-40B4-BE49-F238E27FC236}">
                <a16:creationId xmlns:a16="http://schemas.microsoft.com/office/drawing/2014/main" id="{DCBA1390-F18E-4608-9346-9123F485D760}"/>
              </a:ext>
            </a:extLst>
          </p:cNvPr>
          <p:cNvSpPr/>
          <p:nvPr/>
        </p:nvSpPr>
        <p:spPr>
          <a:xfrm flipH="1">
            <a:off x="578973" y="4073412"/>
            <a:ext cx="614380" cy="624533"/>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4" name="Rectangle 23">
            <a:extLst>
              <a:ext uri="{FF2B5EF4-FFF2-40B4-BE49-F238E27FC236}">
                <a16:creationId xmlns:a16="http://schemas.microsoft.com/office/drawing/2014/main" id="{86D2BC58-1135-4365-941A-90622B083126}"/>
              </a:ext>
            </a:extLst>
          </p:cNvPr>
          <p:cNvSpPr/>
          <p:nvPr/>
        </p:nvSpPr>
        <p:spPr>
          <a:xfrm>
            <a:off x="6468042" y="4868339"/>
            <a:ext cx="648898" cy="635995"/>
          </a:xfrm>
          <a:prstGeom prst="rect">
            <a:avLst/>
          </a:prstGeom>
          <a:solidFill>
            <a:srgbClr val="FFF9F3"/>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5" name="Rectangle 24">
            <a:extLst>
              <a:ext uri="{FF2B5EF4-FFF2-40B4-BE49-F238E27FC236}">
                <a16:creationId xmlns:a16="http://schemas.microsoft.com/office/drawing/2014/main" id="{2188B0ED-33E4-4ED1-B3E8-4F9F564391DD}"/>
              </a:ext>
            </a:extLst>
          </p:cNvPr>
          <p:cNvSpPr/>
          <p:nvPr/>
        </p:nvSpPr>
        <p:spPr>
          <a:xfrm>
            <a:off x="6463082" y="4040155"/>
            <a:ext cx="648899" cy="639141"/>
          </a:xfrm>
          <a:prstGeom prst="rect">
            <a:avLst/>
          </a:prstGeom>
          <a:solidFill>
            <a:srgbClr val="F9FBF7"/>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MT" panose="020B0502020104020203" pitchFamily="34" charset="0"/>
            </a:endParaRPr>
          </a:p>
        </p:txBody>
      </p:sp>
      <p:sp>
        <p:nvSpPr>
          <p:cNvPr id="26" name="Rectangle: Rounded Corners 25">
            <a:extLst>
              <a:ext uri="{FF2B5EF4-FFF2-40B4-BE49-F238E27FC236}">
                <a16:creationId xmlns:a16="http://schemas.microsoft.com/office/drawing/2014/main" id="{86C606A3-B9DD-4111-BB2F-40C367377888}"/>
              </a:ext>
            </a:extLst>
          </p:cNvPr>
          <p:cNvSpPr/>
          <p:nvPr/>
        </p:nvSpPr>
        <p:spPr>
          <a:xfrm flipH="1">
            <a:off x="6594011" y="4980026"/>
            <a:ext cx="415257" cy="432492"/>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7" name="Rectangle: Rounded Corners 26">
            <a:extLst>
              <a:ext uri="{FF2B5EF4-FFF2-40B4-BE49-F238E27FC236}">
                <a16:creationId xmlns:a16="http://schemas.microsoft.com/office/drawing/2014/main" id="{4204ED7E-58C8-41BE-8EB6-F7D9DDC92C52}"/>
              </a:ext>
            </a:extLst>
          </p:cNvPr>
          <p:cNvSpPr/>
          <p:nvPr/>
        </p:nvSpPr>
        <p:spPr>
          <a:xfrm flipH="1">
            <a:off x="6589051" y="4149178"/>
            <a:ext cx="416472" cy="423355"/>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34" name="TextBox 33">
            <a:extLst>
              <a:ext uri="{FF2B5EF4-FFF2-40B4-BE49-F238E27FC236}">
                <a16:creationId xmlns:a16="http://schemas.microsoft.com/office/drawing/2014/main" id="{F3188DDA-6AFE-42D9-B058-2A93CB811DD3}"/>
              </a:ext>
            </a:extLst>
          </p:cNvPr>
          <p:cNvSpPr txBox="1"/>
          <p:nvPr/>
        </p:nvSpPr>
        <p:spPr>
          <a:xfrm>
            <a:off x="7354885" y="4697945"/>
            <a:ext cx="3936570" cy="1569660"/>
          </a:xfrm>
          <a:prstGeom prst="rect">
            <a:avLst/>
          </a:prstGeom>
          <a:noFill/>
        </p:spPr>
        <p:txBody>
          <a:bodyPr wrap="square" rtlCol="0">
            <a:spAutoFit/>
          </a:bodyPr>
          <a:lstStyle/>
          <a:p>
            <a:r>
              <a:rPr lang="en-US" sz="2400" dirty="0">
                <a:latin typeface="Gill Sans MT" panose="020B0502020104020203" pitchFamily="34" charset="0"/>
              </a:rPr>
              <a:t>category is </a:t>
            </a:r>
            <a:r>
              <a:rPr lang="en-US" sz="2400" b="1" dirty="0">
                <a:latin typeface="Gill Sans MT" panose="020B0502020104020203" pitchFamily="34" charset="0"/>
              </a:rPr>
              <a:t>situated in a stable external context</a:t>
            </a:r>
            <a:r>
              <a:rPr lang="en-US" sz="2400" dirty="0">
                <a:latin typeface="Gill Sans MT" panose="020B0502020104020203" pitchFamily="34" charset="0"/>
              </a:rPr>
              <a:t> </a:t>
            </a:r>
            <a:br>
              <a:rPr lang="en-US" sz="2400" dirty="0">
                <a:latin typeface="Gill Sans MT" panose="020B0502020104020203" pitchFamily="34" charset="0"/>
              </a:rPr>
            </a:br>
            <a:r>
              <a:rPr lang="en-US" sz="2400" b="1" dirty="0">
                <a:latin typeface="Gill Sans MT" panose="020B0502020104020203" pitchFamily="34" charset="0"/>
              </a:rPr>
              <a:t>(a structural context)</a:t>
            </a:r>
            <a:r>
              <a:rPr lang="en-US" sz="2400" dirty="0">
                <a:latin typeface="Gill Sans MT" panose="020B0502020104020203" pitchFamily="34" charset="0"/>
              </a:rPr>
              <a:t> that causally produces properties</a:t>
            </a:r>
          </a:p>
        </p:txBody>
      </p:sp>
      <p:sp>
        <p:nvSpPr>
          <p:cNvPr id="20" name="Title 3">
            <a:extLst>
              <a:ext uri="{FF2B5EF4-FFF2-40B4-BE49-F238E27FC236}">
                <a16:creationId xmlns:a16="http://schemas.microsoft.com/office/drawing/2014/main" id="{09D08BC4-6E9C-468C-94AB-ED17D5089C19}"/>
              </a:ext>
            </a:extLst>
          </p:cNvPr>
          <p:cNvSpPr txBox="1">
            <a:spLocks/>
          </p:cNvSpPr>
          <p:nvPr/>
        </p:nvSpPr>
        <p:spPr>
          <a:xfrm>
            <a:off x="3551053" y="1512382"/>
            <a:ext cx="168952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Kind</a:t>
            </a:r>
          </a:p>
        </p:txBody>
      </p:sp>
      <p:cxnSp>
        <p:nvCxnSpPr>
          <p:cNvPr id="28" name="Straight Arrow Connector 27">
            <a:extLst>
              <a:ext uri="{FF2B5EF4-FFF2-40B4-BE49-F238E27FC236}">
                <a16:creationId xmlns:a16="http://schemas.microsoft.com/office/drawing/2014/main" id="{4151C54A-1CD4-4E59-9B22-5A4476E20E4F}"/>
              </a:ext>
            </a:extLst>
          </p:cNvPr>
          <p:cNvCxnSpPr>
            <a:cxnSpLocks/>
          </p:cNvCxnSpPr>
          <p:nvPr/>
        </p:nvCxnSpPr>
        <p:spPr>
          <a:xfrm>
            <a:off x="4195641" y="1029756"/>
            <a:ext cx="0" cy="444956"/>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ABAA598-7875-43C5-8285-84E25483C432}"/>
              </a:ext>
            </a:extLst>
          </p:cNvPr>
          <p:cNvSpPr txBox="1"/>
          <p:nvPr/>
        </p:nvSpPr>
        <p:spPr>
          <a:xfrm>
            <a:off x="220124" y="2703506"/>
            <a:ext cx="4569468" cy="523220"/>
          </a:xfrm>
          <a:prstGeom prst="rect">
            <a:avLst/>
          </a:prstGeom>
          <a:noFill/>
        </p:spPr>
        <p:txBody>
          <a:bodyPr wrap="square" rtlCol="0">
            <a:spAutoFit/>
          </a:bodyPr>
          <a:lstStyle/>
          <a:p>
            <a:r>
              <a:rPr lang="en-US" sz="2800" i="1" dirty="0">
                <a:latin typeface="Gill Sans MT" panose="020B0502020104020203" pitchFamily="34" charset="0"/>
              </a:rPr>
              <a:t>How is the category structured?</a:t>
            </a:r>
          </a:p>
        </p:txBody>
      </p:sp>
      <p:sp>
        <p:nvSpPr>
          <p:cNvPr id="30" name="Title 3">
            <a:extLst>
              <a:ext uri="{FF2B5EF4-FFF2-40B4-BE49-F238E27FC236}">
                <a16:creationId xmlns:a16="http://schemas.microsoft.com/office/drawing/2014/main" id="{2D025A61-B8A8-49C3-8A97-A99939EDD85B}"/>
              </a:ext>
            </a:extLst>
          </p:cNvPr>
          <p:cNvSpPr txBox="1">
            <a:spLocks/>
          </p:cNvSpPr>
          <p:nvPr/>
        </p:nvSpPr>
        <p:spPr>
          <a:xfrm>
            <a:off x="2547647" y="-264970"/>
            <a:ext cx="3915435" cy="181059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4400" dirty="0">
                <a:latin typeface="Gill Sans MT" panose="020B0502020104020203" pitchFamily="34" charset="0"/>
              </a:rPr>
              <a:t>Generic language</a:t>
            </a:r>
          </a:p>
        </p:txBody>
      </p:sp>
      <p:sp>
        <p:nvSpPr>
          <p:cNvPr id="31" name="TextBox 30">
            <a:extLst>
              <a:ext uri="{FF2B5EF4-FFF2-40B4-BE49-F238E27FC236}">
                <a16:creationId xmlns:a16="http://schemas.microsoft.com/office/drawing/2014/main" id="{F67A44AF-2615-4AF4-9305-AF433E96E3AD}"/>
              </a:ext>
            </a:extLst>
          </p:cNvPr>
          <p:cNvSpPr txBox="1"/>
          <p:nvPr/>
        </p:nvSpPr>
        <p:spPr>
          <a:xfrm>
            <a:off x="6589051" y="409495"/>
            <a:ext cx="1787605"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“Dogs bark.”</a:t>
            </a:r>
          </a:p>
        </p:txBody>
      </p:sp>
      <p:cxnSp>
        <p:nvCxnSpPr>
          <p:cNvPr id="35" name="Straight Arrow Connector 34">
            <a:extLst>
              <a:ext uri="{FF2B5EF4-FFF2-40B4-BE49-F238E27FC236}">
                <a16:creationId xmlns:a16="http://schemas.microsoft.com/office/drawing/2014/main" id="{0841C291-C44D-423F-8A96-1F23857F6BB9}"/>
              </a:ext>
            </a:extLst>
          </p:cNvPr>
          <p:cNvCxnSpPr>
            <a:cxnSpLocks/>
          </p:cNvCxnSpPr>
          <p:nvPr/>
        </p:nvCxnSpPr>
        <p:spPr>
          <a:xfrm>
            <a:off x="5759617" y="2751223"/>
            <a:ext cx="2280965" cy="961795"/>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3A7D0F7-BCC1-485D-B2B8-71A6F7FEF579}"/>
              </a:ext>
            </a:extLst>
          </p:cNvPr>
          <p:cNvCxnSpPr>
            <a:cxnSpLocks/>
          </p:cNvCxnSpPr>
          <p:nvPr/>
        </p:nvCxnSpPr>
        <p:spPr>
          <a:xfrm flipH="1">
            <a:off x="3408220" y="2790135"/>
            <a:ext cx="2357304" cy="895173"/>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804AA970-53AD-48EA-9683-869C401C53A0}"/>
              </a:ext>
            </a:extLst>
          </p:cNvPr>
          <p:cNvSpPr txBox="1"/>
          <p:nvPr/>
        </p:nvSpPr>
        <p:spPr>
          <a:xfrm>
            <a:off x="8573507" y="1077796"/>
            <a:ext cx="3620497" cy="1200329"/>
          </a:xfrm>
          <a:prstGeom prst="rect">
            <a:avLst/>
          </a:prstGeom>
          <a:noFill/>
        </p:spPr>
        <p:txBody>
          <a:bodyPr wrap="square" rtlCol="0">
            <a:spAutoFit/>
          </a:bodyPr>
          <a:lstStyle/>
          <a:p>
            <a:r>
              <a:rPr lang="en-US" sz="2400" i="1" dirty="0">
                <a:solidFill>
                  <a:schemeClr val="bg1">
                    <a:lumMod val="85000"/>
                  </a:schemeClr>
                </a:solidFill>
                <a:latin typeface="Gill Sans MT" panose="020B0502020104020203" pitchFamily="34" charset="0"/>
                <a:ea typeface="Cambria" panose="02040503050406030204" pitchFamily="18" charset="0"/>
              </a:rPr>
              <a:t>property </a:t>
            </a:r>
            <a:r>
              <a:rPr lang="en-US" sz="2400" dirty="0">
                <a:solidFill>
                  <a:schemeClr val="bg1">
                    <a:lumMod val="85000"/>
                  </a:schemeClr>
                </a:solidFill>
                <a:latin typeface="Gill Sans MT" panose="020B0502020104020203" pitchFamily="34" charset="0"/>
                <a:ea typeface="Cambria" panose="02040503050406030204" pitchFamily="18" charset="0"/>
              </a:rPr>
              <a:t>is non-accidentally related to category’s causal structure </a:t>
            </a:r>
            <a:endParaRPr lang="en-US" sz="2400" i="1" dirty="0">
              <a:solidFill>
                <a:schemeClr val="bg1">
                  <a:lumMod val="85000"/>
                </a:schemeClr>
              </a:solidFill>
              <a:latin typeface="Gill Sans MT" panose="020B0502020104020203" pitchFamily="34" charset="0"/>
              <a:ea typeface="Cambria" panose="02040503050406030204" pitchFamily="18" charset="0"/>
            </a:endParaRPr>
          </a:p>
        </p:txBody>
      </p:sp>
      <p:sp>
        <p:nvSpPr>
          <p:cNvPr id="32" name="Content Placeholder 2">
            <a:extLst>
              <a:ext uri="{FF2B5EF4-FFF2-40B4-BE49-F238E27FC236}">
                <a16:creationId xmlns:a16="http://schemas.microsoft.com/office/drawing/2014/main" id="{EE0D5FAD-35FD-489E-A461-14A1C8EB6266}"/>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 study 1</a:t>
            </a:r>
          </a:p>
        </p:txBody>
      </p:sp>
    </p:spTree>
    <p:extLst>
      <p:ext uri="{BB962C8B-B14F-4D97-AF65-F5344CB8AC3E}">
        <p14:creationId xmlns:p14="http://schemas.microsoft.com/office/powerpoint/2010/main" val="21684944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6936C-6F1F-4D88-9A91-621E53EDE723}"/>
              </a:ext>
            </a:extLst>
          </p:cNvPr>
          <p:cNvSpPr>
            <a:spLocks noGrp="1"/>
          </p:cNvSpPr>
          <p:nvPr>
            <p:ph type="title"/>
          </p:nvPr>
        </p:nvSpPr>
        <p:spPr>
          <a:xfrm>
            <a:off x="709612" y="2369897"/>
            <a:ext cx="10772775" cy="1658198"/>
          </a:xfrm>
        </p:spPr>
        <p:txBody>
          <a:bodyPr/>
          <a:lstStyle/>
          <a:p>
            <a:pPr algn="ctr"/>
            <a:r>
              <a:rPr lang="en-US" dirty="0">
                <a:solidFill>
                  <a:schemeClr val="accent1">
                    <a:lumMod val="20000"/>
                    <a:lumOff val="80000"/>
                  </a:schemeClr>
                </a:solidFill>
              </a:rPr>
              <a:t>Do formal explanations </a:t>
            </a:r>
            <a:br>
              <a:rPr lang="en-US" dirty="0">
                <a:solidFill>
                  <a:schemeClr val="accent1">
                    <a:lumMod val="20000"/>
                    <a:lumOff val="80000"/>
                  </a:schemeClr>
                </a:solidFill>
              </a:rPr>
            </a:br>
            <a:r>
              <a:rPr lang="en-US" dirty="0">
                <a:solidFill>
                  <a:schemeClr val="accent1">
                    <a:lumMod val="20000"/>
                    <a:lumOff val="80000"/>
                  </a:schemeClr>
                </a:solidFill>
              </a:rPr>
              <a:t>work like generics?</a:t>
            </a:r>
          </a:p>
        </p:txBody>
      </p:sp>
    </p:spTree>
    <p:extLst>
      <p:ext uri="{BB962C8B-B14F-4D97-AF65-F5344CB8AC3E}">
        <p14:creationId xmlns:p14="http://schemas.microsoft.com/office/powerpoint/2010/main" val="14568939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7FA9E0A1-0AC2-4037-AF90-ECAE3B498EF4}"/>
              </a:ext>
            </a:extLst>
          </p:cNvPr>
          <p:cNvSpPr txBox="1"/>
          <p:nvPr/>
        </p:nvSpPr>
        <p:spPr>
          <a:xfrm>
            <a:off x="4827248" y="1077796"/>
            <a:ext cx="4569466" cy="1569660"/>
          </a:xfrm>
          <a:prstGeom prst="rect">
            <a:avLst/>
          </a:prstGeom>
          <a:noFill/>
        </p:spPr>
        <p:txBody>
          <a:bodyPr wrap="square" rtlCol="0">
            <a:spAutoFit/>
          </a:bodyPr>
          <a:lstStyle/>
          <a:p>
            <a:r>
              <a:rPr lang="en-US" sz="2400" i="1" dirty="0">
                <a:latin typeface="Gill Sans MT" panose="020B0502020104020203" pitchFamily="34" charset="0"/>
              </a:rPr>
              <a:t>category</a:t>
            </a:r>
            <a:r>
              <a:rPr lang="en-US" sz="2400" dirty="0">
                <a:latin typeface="Gill Sans MT" panose="020B0502020104020203" pitchFamily="34" charset="0"/>
              </a:rPr>
              <a:t> is a </a:t>
            </a:r>
            <a:r>
              <a:rPr lang="en-US" sz="2400" b="1" dirty="0">
                <a:latin typeface="Gill Sans MT" panose="020B0502020104020203" pitchFamily="34" charset="0"/>
              </a:rPr>
              <a:t>kind:</a:t>
            </a:r>
          </a:p>
          <a:p>
            <a:r>
              <a:rPr lang="en-US" sz="2400" dirty="0">
                <a:latin typeface="Gill Sans MT" panose="020B0502020104020203" pitchFamily="34" charset="0"/>
              </a:rPr>
              <a:t>rich causal structure, </a:t>
            </a:r>
            <a:br>
              <a:rPr lang="en-US" sz="2400" dirty="0">
                <a:latin typeface="Gill Sans MT" panose="020B0502020104020203" pitchFamily="34" charset="0"/>
              </a:rPr>
            </a:br>
            <a:r>
              <a:rPr lang="en-US" sz="2400" dirty="0">
                <a:latin typeface="Gill Sans MT" panose="020B0502020104020203" pitchFamily="34" charset="0"/>
              </a:rPr>
              <a:t>high inductive potential, </a:t>
            </a:r>
            <a:br>
              <a:rPr lang="en-US" sz="2400" dirty="0">
                <a:latin typeface="Gill Sans MT" panose="020B0502020104020203" pitchFamily="34" charset="0"/>
              </a:rPr>
            </a:br>
            <a:r>
              <a:rPr lang="en-US" sz="2400" dirty="0">
                <a:latin typeface="Gill Sans MT" panose="020B0502020104020203" pitchFamily="34" charset="0"/>
              </a:rPr>
              <a:t>shared non-accidental properties</a:t>
            </a:r>
          </a:p>
        </p:txBody>
      </p:sp>
      <p:sp>
        <p:nvSpPr>
          <p:cNvPr id="9" name="TextBox 8">
            <a:extLst>
              <a:ext uri="{FF2B5EF4-FFF2-40B4-BE49-F238E27FC236}">
                <a16:creationId xmlns:a16="http://schemas.microsoft.com/office/drawing/2014/main" id="{D5004566-2267-4814-AC3B-5A34B00E60B0}"/>
              </a:ext>
            </a:extLst>
          </p:cNvPr>
          <p:cNvSpPr txBox="1"/>
          <p:nvPr/>
        </p:nvSpPr>
        <p:spPr>
          <a:xfrm>
            <a:off x="1355996" y="4656094"/>
            <a:ext cx="3936570" cy="1569660"/>
          </a:xfrm>
          <a:prstGeom prst="rect">
            <a:avLst/>
          </a:prstGeom>
          <a:noFill/>
        </p:spPr>
        <p:txBody>
          <a:bodyPr wrap="square" rtlCol="0">
            <a:spAutoFit/>
          </a:bodyPr>
          <a:lstStyle/>
          <a:p>
            <a:r>
              <a:rPr lang="en-US" sz="2400" dirty="0">
                <a:latin typeface="Gill Sans MT" panose="020B0502020104020203" pitchFamily="34" charset="0"/>
              </a:rPr>
              <a:t>category is a </a:t>
            </a:r>
            <a:r>
              <a:rPr lang="en-US" sz="2400" b="1" dirty="0">
                <a:latin typeface="Gill Sans MT" panose="020B0502020104020203" pitchFamily="34" charset="0"/>
              </a:rPr>
              <a:t>natural kind and possesses an </a:t>
            </a:r>
            <a:br>
              <a:rPr lang="en-US" sz="2400" b="1" dirty="0">
                <a:latin typeface="Gill Sans MT" panose="020B0502020104020203" pitchFamily="34" charset="0"/>
              </a:rPr>
            </a:br>
            <a:r>
              <a:rPr lang="en-US" sz="2400" b="1" dirty="0">
                <a:latin typeface="Gill Sans MT" panose="020B0502020104020203" pitchFamily="34" charset="0"/>
              </a:rPr>
              <a:t>internal essence </a:t>
            </a:r>
            <a:r>
              <a:rPr lang="en-US" sz="2400" dirty="0">
                <a:latin typeface="Gill Sans MT" panose="020B0502020104020203" pitchFamily="34" charset="0"/>
              </a:rPr>
              <a:t>that </a:t>
            </a:r>
            <a:br>
              <a:rPr lang="en-US" sz="2400" dirty="0">
                <a:latin typeface="Gill Sans MT" panose="020B0502020104020203" pitchFamily="34" charset="0"/>
              </a:rPr>
            </a:br>
            <a:r>
              <a:rPr lang="en-US" sz="2400" dirty="0">
                <a:latin typeface="Gill Sans MT" panose="020B0502020104020203" pitchFamily="34" charset="0"/>
              </a:rPr>
              <a:t>causally produces properties</a:t>
            </a:r>
          </a:p>
        </p:txBody>
      </p:sp>
      <p:sp>
        <p:nvSpPr>
          <p:cNvPr id="17" name="Title 3">
            <a:extLst>
              <a:ext uri="{FF2B5EF4-FFF2-40B4-BE49-F238E27FC236}">
                <a16:creationId xmlns:a16="http://schemas.microsoft.com/office/drawing/2014/main" id="{618657C7-C771-496C-8874-35AFE6DA9338}"/>
              </a:ext>
            </a:extLst>
          </p:cNvPr>
          <p:cNvSpPr>
            <a:spLocks noGrp="1"/>
          </p:cNvSpPr>
          <p:nvPr>
            <p:ph type="title"/>
          </p:nvPr>
        </p:nvSpPr>
        <p:spPr>
          <a:xfrm>
            <a:off x="7354885" y="3841294"/>
            <a:ext cx="4519867" cy="809375"/>
          </a:xfrm>
        </p:spPr>
        <p:txBody>
          <a:bodyPr>
            <a:normAutofit/>
          </a:bodyPr>
          <a:lstStyle/>
          <a:p>
            <a:r>
              <a:rPr lang="en-US" sz="4400" dirty="0"/>
              <a:t>Structural context</a:t>
            </a:r>
          </a:p>
        </p:txBody>
      </p:sp>
      <p:sp>
        <p:nvSpPr>
          <p:cNvPr id="18" name="Title 3">
            <a:extLst>
              <a:ext uri="{FF2B5EF4-FFF2-40B4-BE49-F238E27FC236}">
                <a16:creationId xmlns:a16="http://schemas.microsoft.com/office/drawing/2014/main" id="{C3D72194-75F3-4435-9400-D6D9760E534F}"/>
              </a:ext>
            </a:extLst>
          </p:cNvPr>
          <p:cNvSpPr txBox="1">
            <a:spLocks/>
          </p:cNvSpPr>
          <p:nvPr/>
        </p:nvSpPr>
        <p:spPr>
          <a:xfrm>
            <a:off x="1355996" y="3831961"/>
            <a:ext cx="323935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Essentialism</a:t>
            </a:r>
          </a:p>
        </p:txBody>
      </p:sp>
      <p:sp>
        <p:nvSpPr>
          <p:cNvPr id="19" name="TextBox 18">
            <a:extLst>
              <a:ext uri="{FF2B5EF4-FFF2-40B4-BE49-F238E27FC236}">
                <a16:creationId xmlns:a16="http://schemas.microsoft.com/office/drawing/2014/main" id="{C2E5A03F-92FA-47A4-A969-4F36B3BB719D}"/>
              </a:ext>
            </a:extLst>
          </p:cNvPr>
          <p:cNvSpPr txBox="1"/>
          <p:nvPr/>
        </p:nvSpPr>
        <p:spPr>
          <a:xfrm>
            <a:off x="220124" y="1036261"/>
            <a:ext cx="3628223" cy="954107"/>
          </a:xfrm>
          <a:prstGeom prst="rect">
            <a:avLst/>
          </a:prstGeom>
          <a:noFill/>
        </p:spPr>
        <p:txBody>
          <a:bodyPr wrap="square" rtlCol="0">
            <a:spAutoFit/>
          </a:bodyPr>
          <a:lstStyle/>
          <a:p>
            <a:r>
              <a:rPr lang="en-US" sz="2800" i="1" dirty="0">
                <a:latin typeface="Gill Sans MT" panose="020B0502020104020203" pitchFamily="34" charset="0"/>
              </a:rPr>
              <a:t>What do formal explanations tell us?</a:t>
            </a:r>
          </a:p>
        </p:txBody>
      </p:sp>
      <p:sp>
        <p:nvSpPr>
          <p:cNvPr id="22" name="Rectangle: Rounded Corners 21">
            <a:extLst>
              <a:ext uri="{FF2B5EF4-FFF2-40B4-BE49-F238E27FC236}">
                <a16:creationId xmlns:a16="http://schemas.microsoft.com/office/drawing/2014/main" id="{237CED84-100B-470E-B52A-0949CCC929DC}"/>
              </a:ext>
            </a:extLst>
          </p:cNvPr>
          <p:cNvSpPr/>
          <p:nvPr/>
        </p:nvSpPr>
        <p:spPr>
          <a:xfrm flipH="1">
            <a:off x="578973" y="4784574"/>
            <a:ext cx="599645" cy="624533"/>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3" name="Rectangle: Rounded Corners 22">
            <a:extLst>
              <a:ext uri="{FF2B5EF4-FFF2-40B4-BE49-F238E27FC236}">
                <a16:creationId xmlns:a16="http://schemas.microsoft.com/office/drawing/2014/main" id="{DCBA1390-F18E-4608-9346-9123F485D760}"/>
              </a:ext>
            </a:extLst>
          </p:cNvPr>
          <p:cNvSpPr/>
          <p:nvPr/>
        </p:nvSpPr>
        <p:spPr>
          <a:xfrm flipH="1">
            <a:off x="578973" y="4073412"/>
            <a:ext cx="614380" cy="624533"/>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4" name="Rectangle 23">
            <a:extLst>
              <a:ext uri="{FF2B5EF4-FFF2-40B4-BE49-F238E27FC236}">
                <a16:creationId xmlns:a16="http://schemas.microsoft.com/office/drawing/2014/main" id="{86D2BC58-1135-4365-941A-90622B083126}"/>
              </a:ext>
            </a:extLst>
          </p:cNvPr>
          <p:cNvSpPr/>
          <p:nvPr/>
        </p:nvSpPr>
        <p:spPr>
          <a:xfrm>
            <a:off x="6468042" y="4868339"/>
            <a:ext cx="648898" cy="635995"/>
          </a:xfrm>
          <a:prstGeom prst="rect">
            <a:avLst/>
          </a:prstGeom>
          <a:solidFill>
            <a:srgbClr val="FFF9F3"/>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5" name="Rectangle 24">
            <a:extLst>
              <a:ext uri="{FF2B5EF4-FFF2-40B4-BE49-F238E27FC236}">
                <a16:creationId xmlns:a16="http://schemas.microsoft.com/office/drawing/2014/main" id="{2188B0ED-33E4-4ED1-B3E8-4F9F564391DD}"/>
              </a:ext>
            </a:extLst>
          </p:cNvPr>
          <p:cNvSpPr/>
          <p:nvPr/>
        </p:nvSpPr>
        <p:spPr>
          <a:xfrm>
            <a:off x="6463082" y="4040155"/>
            <a:ext cx="648899" cy="639141"/>
          </a:xfrm>
          <a:prstGeom prst="rect">
            <a:avLst/>
          </a:prstGeom>
          <a:solidFill>
            <a:srgbClr val="F9FBF7"/>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MT" panose="020B0502020104020203" pitchFamily="34" charset="0"/>
            </a:endParaRPr>
          </a:p>
        </p:txBody>
      </p:sp>
      <p:sp>
        <p:nvSpPr>
          <p:cNvPr id="26" name="Rectangle: Rounded Corners 25">
            <a:extLst>
              <a:ext uri="{FF2B5EF4-FFF2-40B4-BE49-F238E27FC236}">
                <a16:creationId xmlns:a16="http://schemas.microsoft.com/office/drawing/2014/main" id="{86C606A3-B9DD-4111-BB2F-40C367377888}"/>
              </a:ext>
            </a:extLst>
          </p:cNvPr>
          <p:cNvSpPr/>
          <p:nvPr/>
        </p:nvSpPr>
        <p:spPr>
          <a:xfrm flipH="1">
            <a:off x="6594011" y="4980026"/>
            <a:ext cx="415257" cy="432492"/>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7" name="Rectangle: Rounded Corners 26">
            <a:extLst>
              <a:ext uri="{FF2B5EF4-FFF2-40B4-BE49-F238E27FC236}">
                <a16:creationId xmlns:a16="http://schemas.microsoft.com/office/drawing/2014/main" id="{4204ED7E-58C8-41BE-8EB6-F7D9DDC92C52}"/>
              </a:ext>
            </a:extLst>
          </p:cNvPr>
          <p:cNvSpPr/>
          <p:nvPr/>
        </p:nvSpPr>
        <p:spPr>
          <a:xfrm flipH="1">
            <a:off x="6589051" y="4149178"/>
            <a:ext cx="416472" cy="423355"/>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34" name="TextBox 33">
            <a:extLst>
              <a:ext uri="{FF2B5EF4-FFF2-40B4-BE49-F238E27FC236}">
                <a16:creationId xmlns:a16="http://schemas.microsoft.com/office/drawing/2014/main" id="{F3188DDA-6AFE-42D9-B058-2A93CB811DD3}"/>
              </a:ext>
            </a:extLst>
          </p:cNvPr>
          <p:cNvSpPr txBox="1"/>
          <p:nvPr/>
        </p:nvSpPr>
        <p:spPr>
          <a:xfrm>
            <a:off x="7354885" y="4697945"/>
            <a:ext cx="3936570" cy="1569660"/>
          </a:xfrm>
          <a:prstGeom prst="rect">
            <a:avLst/>
          </a:prstGeom>
          <a:noFill/>
        </p:spPr>
        <p:txBody>
          <a:bodyPr wrap="square" rtlCol="0">
            <a:spAutoFit/>
          </a:bodyPr>
          <a:lstStyle/>
          <a:p>
            <a:r>
              <a:rPr lang="en-US" sz="2400" dirty="0">
                <a:latin typeface="Gill Sans MT" panose="020B0502020104020203" pitchFamily="34" charset="0"/>
              </a:rPr>
              <a:t>category is </a:t>
            </a:r>
            <a:r>
              <a:rPr lang="en-US" sz="2400" b="1" dirty="0">
                <a:latin typeface="Gill Sans MT" panose="020B0502020104020203" pitchFamily="34" charset="0"/>
              </a:rPr>
              <a:t>situated in a stable external context</a:t>
            </a:r>
            <a:r>
              <a:rPr lang="en-US" sz="2400" dirty="0">
                <a:latin typeface="Gill Sans MT" panose="020B0502020104020203" pitchFamily="34" charset="0"/>
              </a:rPr>
              <a:t> </a:t>
            </a:r>
            <a:br>
              <a:rPr lang="en-US" sz="2400" dirty="0">
                <a:latin typeface="Gill Sans MT" panose="020B0502020104020203" pitchFamily="34" charset="0"/>
              </a:rPr>
            </a:br>
            <a:r>
              <a:rPr lang="en-US" sz="2400" b="1" dirty="0">
                <a:latin typeface="Gill Sans MT" panose="020B0502020104020203" pitchFamily="34" charset="0"/>
              </a:rPr>
              <a:t>(a structural context)</a:t>
            </a:r>
            <a:r>
              <a:rPr lang="en-US" sz="2400" dirty="0">
                <a:latin typeface="Gill Sans MT" panose="020B0502020104020203" pitchFamily="34" charset="0"/>
              </a:rPr>
              <a:t> that causally produces properties</a:t>
            </a:r>
          </a:p>
        </p:txBody>
      </p:sp>
      <p:sp>
        <p:nvSpPr>
          <p:cNvPr id="20" name="Title 3">
            <a:extLst>
              <a:ext uri="{FF2B5EF4-FFF2-40B4-BE49-F238E27FC236}">
                <a16:creationId xmlns:a16="http://schemas.microsoft.com/office/drawing/2014/main" id="{09D08BC4-6E9C-468C-94AB-ED17D5089C19}"/>
              </a:ext>
            </a:extLst>
          </p:cNvPr>
          <p:cNvSpPr txBox="1">
            <a:spLocks/>
          </p:cNvSpPr>
          <p:nvPr/>
        </p:nvSpPr>
        <p:spPr>
          <a:xfrm>
            <a:off x="3551053" y="1512382"/>
            <a:ext cx="168952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Kind</a:t>
            </a:r>
          </a:p>
        </p:txBody>
      </p:sp>
      <p:cxnSp>
        <p:nvCxnSpPr>
          <p:cNvPr id="28" name="Straight Arrow Connector 27">
            <a:extLst>
              <a:ext uri="{FF2B5EF4-FFF2-40B4-BE49-F238E27FC236}">
                <a16:creationId xmlns:a16="http://schemas.microsoft.com/office/drawing/2014/main" id="{4151C54A-1CD4-4E59-9B22-5A4476E20E4F}"/>
              </a:ext>
            </a:extLst>
          </p:cNvPr>
          <p:cNvCxnSpPr>
            <a:cxnSpLocks/>
          </p:cNvCxnSpPr>
          <p:nvPr/>
        </p:nvCxnSpPr>
        <p:spPr>
          <a:xfrm>
            <a:off x="4195641" y="1029756"/>
            <a:ext cx="0" cy="444956"/>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ABAA598-7875-43C5-8285-84E25483C432}"/>
              </a:ext>
            </a:extLst>
          </p:cNvPr>
          <p:cNvSpPr txBox="1"/>
          <p:nvPr/>
        </p:nvSpPr>
        <p:spPr>
          <a:xfrm>
            <a:off x="220124" y="2703506"/>
            <a:ext cx="4569468" cy="523220"/>
          </a:xfrm>
          <a:prstGeom prst="rect">
            <a:avLst/>
          </a:prstGeom>
          <a:noFill/>
        </p:spPr>
        <p:txBody>
          <a:bodyPr wrap="square" rtlCol="0">
            <a:spAutoFit/>
          </a:bodyPr>
          <a:lstStyle/>
          <a:p>
            <a:r>
              <a:rPr lang="en-US" sz="2800" i="1" dirty="0">
                <a:latin typeface="Gill Sans MT" panose="020B0502020104020203" pitchFamily="34" charset="0"/>
              </a:rPr>
              <a:t>How is the category structured?</a:t>
            </a:r>
          </a:p>
        </p:txBody>
      </p:sp>
      <p:sp>
        <p:nvSpPr>
          <p:cNvPr id="30" name="Title 3">
            <a:extLst>
              <a:ext uri="{FF2B5EF4-FFF2-40B4-BE49-F238E27FC236}">
                <a16:creationId xmlns:a16="http://schemas.microsoft.com/office/drawing/2014/main" id="{2D025A61-B8A8-49C3-8A97-A99939EDD85B}"/>
              </a:ext>
            </a:extLst>
          </p:cNvPr>
          <p:cNvSpPr txBox="1">
            <a:spLocks/>
          </p:cNvSpPr>
          <p:nvPr/>
        </p:nvSpPr>
        <p:spPr>
          <a:xfrm>
            <a:off x="1634837" y="-264970"/>
            <a:ext cx="4828246" cy="181059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4400" dirty="0">
                <a:latin typeface="Gill Sans MT" panose="020B0502020104020203" pitchFamily="34" charset="0"/>
              </a:rPr>
              <a:t>Formal explanations</a:t>
            </a:r>
          </a:p>
        </p:txBody>
      </p:sp>
      <p:sp>
        <p:nvSpPr>
          <p:cNvPr id="31" name="TextBox 30">
            <a:extLst>
              <a:ext uri="{FF2B5EF4-FFF2-40B4-BE49-F238E27FC236}">
                <a16:creationId xmlns:a16="http://schemas.microsoft.com/office/drawing/2014/main" id="{F67A44AF-2615-4AF4-9305-AF433E96E3AD}"/>
              </a:ext>
            </a:extLst>
          </p:cNvPr>
          <p:cNvSpPr txBox="1"/>
          <p:nvPr/>
        </p:nvSpPr>
        <p:spPr>
          <a:xfrm>
            <a:off x="6589051" y="409495"/>
            <a:ext cx="4680577"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“Fido barks because Fido is a dog.”</a:t>
            </a:r>
          </a:p>
        </p:txBody>
      </p:sp>
      <p:cxnSp>
        <p:nvCxnSpPr>
          <p:cNvPr id="35" name="Straight Arrow Connector 34">
            <a:extLst>
              <a:ext uri="{FF2B5EF4-FFF2-40B4-BE49-F238E27FC236}">
                <a16:creationId xmlns:a16="http://schemas.microsoft.com/office/drawing/2014/main" id="{0841C291-C44D-423F-8A96-1F23857F6BB9}"/>
              </a:ext>
            </a:extLst>
          </p:cNvPr>
          <p:cNvCxnSpPr>
            <a:cxnSpLocks/>
          </p:cNvCxnSpPr>
          <p:nvPr/>
        </p:nvCxnSpPr>
        <p:spPr>
          <a:xfrm>
            <a:off x="5759617" y="2751223"/>
            <a:ext cx="2280965" cy="961795"/>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3A7D0F7-BCC1-485D-B2B8-71A6F7FEF579}"/>
              </a:ext>
            </a:extLst>
          </p:cNvPr>
          <p:cNvCxnSpPr>
            <a:cxnSpLocks/>
          </p:cNvCxnSpPr>
          <p:nvPr/>
        </p:nvCxnSpPr>
        <p:spPr>
          <a:xfrm flipH="1">
            <a:off x="3408220" y="2790135"/>
            <a:ext cx="2357304" cy="895173"/>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804AA970-53AD-48EA-9683-869C401C53A0}"/>
              </a:ext>
            </a:extLst>
          </p:cNvPr>
          <p:cNvSpPr txBox="1"/>
          <p:nvPr/>
        </p:nvSpPr>
        <p:spPr>
          <a:xfrm>
            <a:off x="8573507" y="1077796"/>
            <a:ext cx="3620497" cy="1200329"/>
          </a:xfrm>
          <a:prstGeom prst="rect">
            <a:avLst/>
          </a:prstGeom>
          <a:noFill/>
        </p:spPr>
        <p:txBody>
          <a:bodyPr wrap="square" rtlCol="0">
            <a:spAutoFit/>
          </a:bodyPr>
          <a:lstStyle/>
          <a:p>
            <a:r>
              <a:rPr lang="en-US" sz="2400" i="1" dirty="0">
                <a:solidFill>
                  <a:schemeClr val="bg1">
                    <a:lumMod val="85000"/>
                  </a:schemeClr>
                </a:solidFill>
                <a:latin typeface="Gill Sans MT" panose="020B0502020104020203" pitchFamily="34" charset="0"/>
                <a:ea typeface="Cambria" panose="02040503050406030204" pitchFamily="18" charset="0"/>
              </a:rPr>
              <a:t>property </a:t>
            </a:r>
            <a:r>
              <a:rPr lang="en-US" sz="2400" dirty="0">
                <a:solidFill>
                  <a:schemeClr val="bg1">
                    <a:lumMod val="85000"/>
                  </a:schemeClr>
                </a:solidFill>
                <a:latin typeface="Gill Sans MT" panose="020B0502020104020203" pitchFamily="34" charset="0"/>
                <a:ea typeface="Cambria" panose="02040503050406030204" pitchFamily="18" charset="0"/>
              </a:rPr>
              <a:t>is non-accidentally related to category’s causal structure </a:t>
            </a:r>
            <a:endParaRPr lang="en-US" sz="2400" i="1" dirty="0">
              <a:solidFill>
                <a:schemeClr val="bg1">
                  <a:lumMod val="85000"/>
                </a:schemeClr>
              </a:solidFill>
              <a:latin typeface="Gill Sans MT" panose="020B0502020104020203" pitchFamily="34" charset="0"/>
              <a:ea typeface="Cambria" panose="02040503050406030204" pitchFamily="18" charset="0"/>
            </a:endParaRPr>
          </a:p>
        </p:txBody>
      </p:sp>
    </p:spTree>
    <p:extLst>
      <p:ext uri="{BB962C8B-B14F-4D97-AF65-F5344CB8AC3E}">
        <p14:creationId xmlns:p14="http://schemas.microsoft.com/office/powerpoint/2010/main" val="30490248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1EC3309-E0EE-4A1A-938D-75112A8CB6E8}"/>
              </a:ext>
            </a:extLst>
          </p:cNvPr>
          <p:cNvSpPr/>
          <p:nvPr/>
        </p:nvSpPr>
        <p:spPr>
          <a:xfrm>
            <a:off x="2058179" y="532221"/>
            <a:ext cx="8686800" cy="1200329"/>
          </a:xfrm>
          <a:prstGeom prst="rect">
            <a:avLst/>
          </a:prstGeom>
        </p:spPr>
        <p:txBody>
          <a:bodyPr wrap="square">
            <a:spAutoFit/>
          </a:bodyPr>
          <a:lstStyle/>
          <a:p>
            <a:r>
              <a:rPr lang="en-US" sz="2400" dirty="0">
                <a:solidFill>
                  <a:srgbClr val="404040"/>
                </a:solidFill>
                <a:latin typeface="Gill Sans MT" panose="020B0502020104020203" pitchFamily="34" charset="0"/>
              </a:rPr>
              <a:t>I am going to tell you about an island far away. On this island, there live lots of different people. I am going to tell you about one group of people on the island: </a:t>
            </a:r>
            <a:r>
              <a:rPr lang="en-US" sz="2400" dirty="0" err="1">
                <a:solidFill>
                  <a:srgbClr val="404040"/>
                </a:solidFill>
                <a:latin typeface="Gill Sans MT" panose="020B0502020104020203" pitchFamily="34" charset="0"/>
              </a:rPr>
              <a:t>Zarpies</a:t>
            </a:r>
            <a:r>
              <a:rPr lang="en-US" sz="2400" dirty="0">
                <a:solidFill>
                  <a:srgbClr val="404040"/>
                </a:solidFill>
                <a:latin typeface="Gill Sans MT" panose="020B0502020104020203" pitchFamily="34" charset="0"/>
              </a:rPr>
              <a:t>! Let's meet some </a:t>
            </a:r>
            <a:r>
              <a:rPr lang="en-US" sz="2400" dirty="0" err="1">
                <a:solidFill>
                  <a:srgbClr val="404040"/>
                </a:solidFill>
                <a:latin typeface="Gill Sans MT" panose="020B0502020104020203" pitchFamily="34" charset="0"/>
              </a:rPr>
              <a:t>Zarpies</a:t>
            </a:r>
            <a:r>
              <a:rPr lang="en-US" sz="2400" dirty="0">
                <a:solidFill>
                  <a:srgbClr val="404040"/>
                </a:solidFill>
                <a:latin typeface="Gill Sans MT" panose="020B0502020104020203" pitchFamily="34" charset="0"/>
              </a:rPr>
              <a:t>.</a:t>
            </a:r>
            <a:endParaRPr lang="en-US" sz="2400" dirty="0">
              <a:latin typeface="Gill Sans MT" panose="020B0502020104020203" pitchFamily="34" charset="0"/>
            </a:endParaRPr>
          </a:p>
        </p:txBody>
      </p:sp>
      <p:pic>
        <p:nvPicPr>
          <p:cNvPr id="4" name="Picture 3" descr="A body of water&#10;&#10;Description automatically generated">
            <a:extLst>
              <a:ext uri="{FF2B5EF4-FFF2-40B4-BE49-F238E27FC236}">
                <a16:creationId xmlns:a16="http://schemas.microsoft.com/office/drawing/2014/main" id="{B3F44AAA-9521-4CF7-8FAF-021698799288}"/>
              </a:ext>
            </a:extLst>
          </p:cNvPr>
          <p:cNvPicPr>
            <a:picLocks noChangeAspect="1"/>
          </p:cNvPicPr>
          <p:nvPr/>
        </p:nvPicPr>
        <p:blipFill>
          <a:blip r:embed="rId3"/>
          <a:stretch>
            <a:fillRect/>
          </a:stretch>
        </p:blipFill>
        <p:spPr>
          <a:xfrm>
            <a:off x="2843185" y="2195851"/>
            <a:ext cx="6699594" cy="3797495"/>
          </a:xfrm>
          <a:prstGeom prst="rect">
            <a:avLst/>
          </a:prstGeom>
        </p:spPr>
      </p:pic>
      <p:sp>
        <p:nvSpPr>
          <p:cNvPr id="5" name="Rectangle 4">
            <a:extLst>
              <a:ext uri="{FF2B5EF4-FFF2-40B4-BE49-F238E27FC236}">
                <a16:creationId xmlns:a16="http://schemas.microsoft.com/office/drawing/2014/main" id="{86399FE8-2EB1-48A7-8795-B9488FC18251}"/>
              </a:ext>
            </a:extLst>
          </p:cNvPr>
          <p:cNvSpPr/>
          <p:nvPr/>
        </p:nvSpPr>
        <p:spPr>
          <a:xfrm>
            <a:off x="137159" y="6429369"/>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150 adults (MTurk)</a:t>
            </a:r>
            <a:endParaRPr lang="en-US" sz="1600" dirty="0">
              <a:latin typeface="Gill Sans MT" panose="020B0502020104020203" pitchFamily="34" charset="0"/>
            </a:endParaRPr>
          </a:p>
        </p:txBody>
      </p:sp>
    </p:spTree>
    <p:extLst>
      <p:ext uri="{BB962C8B-B14F-4D97-AF65-F5344CB8AC3E}">
        <p14:creationId xmlns:p14="http://schemas.microsoft.com/office/powerpoint/2010/main" val="393020049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Title 3">
            <a:extLst>
              <a:ext uri="{FF2B5EF4-FFF2-40B4-BE49-F238E27FC236}">
                <a16:creationId xmlns:a16="http://schemas.microsoft.com/office/drawing/2014/main" id="{709FA5D8-59B2-4DED-A2ED-F39348B0D207}"/>
              </a:ext>
            </a:extLst>
          </p:cNvPr>
          <p:cNvSpPr txBox="1">
            <a:spLocks/>
          </p:cNvSpPr>
          <p:nvPr/>
        </p:nvSpPr>
        <p:spPr>
          <a:xfrm>
            <a:off x="7096745" y="283403"/>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Specific</a:t>
            </a:r>
          </a:p>
        </p:txBody>
      </p:sp>
      <p:sp>
        <p:nvSpPr>
          <p:cNvPr id="40" name="TextBox 39">
            <a:extLst>
              <a:ext uri="{FF2B5EF4-FFF2-40B4-BE49-F238E27FC236}">
                <a16:creationId xmlns:a16="http://schemas.microsoft.com/office/drawing/2014/main" id="{24927E28-5A9D-4E55-AD59-D25DFB3FF2A6}"/>
              </a:ext>
            </a:extLst>
          </p:cNvPr>
          <p:cNvSpPr txBox="1"/>
          <p:nvPr/>
        </p:nvSpPr>
        <p:spPr>
          <a:xfrm>
            <a:off x="7079216" y="851326"/>
            <a:ext cx="2109873"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“This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3" name="Rectangle 2">
            <a:extLst>
              <a:ext uri="{FF2B5EF4-FFF2-40B4-BE49-F238E27FC236}">
                <a16:creationId xmlns:a16="http://schemas.microsoft.com/office/drawing/2014/main" id="{AFE5C40F-0A52-4500-9211-23CF23216874}"/>
              </a:ext>
            </a:extLst>
          </p:cNvPr>
          <p:cNvSpPr/>
          <p:nvPr/>
        </p:nvSpPr>
        <p:spPr>
          <a:xfrm>
            <a:off x="408231" y="1337038"/>
            <a:ext cx="4662533" cy="1569660"/>
          </a:xfrm>
          <a:prstGeom prst="rect">
            <a:avLst/>
          </a:prstGeom>
        </p:spPr>
        <p:txBody>
          <a:bodyPr wrap="square">
            <a:spAutoFit/>
          </a:bodyPr>
          <a:lstStyle/>
          <a:p>
            <a:r>
              <a:rPr lang="en-US" sz="2400" dirty="0">
                <a:solidFill>
                  <a:srgbClr val="404040"/>
                </a:solidFill>
                <a:latin typeface="Gill Sans MT" panose="020B0502020104020203" pitchFamily="34" charset="0"/>
              </a:rPr>
              <a:t>He loves to eat flowers </a:t>
            </a:r>
            <a:br>
              <a:rPr lang="en-US" sz="2400" dirty="0">
                <a:solidFill>
                  <a:srgbClr val="404040"/>
                </a:solidFill>
                <a:latin typeface="Gill Sans MT" panose="020B0502020104020203" pitchFamily="34" charset="0"/>
              </a:rPr>
            </a:br>
            <a:r>
              <a:rPr lang="en-US" sz="2400" dirty="0">
                <a:solidFill>
                  <a:srgbClr val="404040"/>
                </a:solidFill>
                <a:latin typeface="Gill Sans MT" panose="020B0502020104020203" pitchFamily="34" charset="0"/>
              </a:rPr>
              <a:t>because he’s a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a:t>
            </a:r>
          </a:p>
          <a:p>
            <a:r>
              <a:rPr lang="en-US" sz="2400" dirty="0">
                <a:solidFill>
                  <a:srgbClr val="404040"/>
                </a:solidFill>
                <a:latin typeface="Gill Sans MT" panose="020B0502020104020203" pitchFamily="34" charset="0"/>
              </a:rPr>
              <a:t>She has striped hair on the back of her head because she’s a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a:t>
            </a:r>
            <a:endParaRPr lang="en-US" sz="2400" dirty="0">
              <a:latin typeface="Gill Sans MT" panose="020B0502020104020203" pitchFamily="34" charset="0"/>
            </a:endParaRPr>
          </a:p>
        </p:txBody>
      </p:sp>
      <p:pic>
        <p:nvPicPr>
          <p:cNvPr id="6" name="Picture 5" descr="A group of people standing on a beach&#10;&#10;Description automatically generated">
            <a:extLst>
              <a:ext uri="{FF2B5EF4-FFF2-40B4-BE49-F238E27FC236}">
                <a16:creationId xmlns:a16="http://schemas.microsoft.com/office/drawing/2014/main" id="{00256224-B402-42B0-B0C6-E6CAF5C933C5}"/>
              </a:ext>
            </a:extLst>
          </p:cNvPr>
          <p:cNvPicPr>
            <a:picLocks noChangeAspect="1"/>
          </p:cNvPicPr>
          <p:nvPr/>
        </p:nvPicPr>
        <p:blipFill>
          <a:blip r:embed="rId3"/>
          <a:stretch>
            <a:fillRect/>
          </a:stretch>
        </p:blipFill>
        <p:spPr>
          <a:xfrm>
            <a:off x="3436082" y="3132073"/>
            <a:ext cx="5099853" cy="2892020"/>
          </a:xfrm>
          <a:prstGeom prst="rect">
            <a:avLst/>
          </a:prstGeom>
        </p:spPr>
      </p:pic>
      <p:sp>
        <p:nvSpPr>
          <p:cNvPr id="12" name="Title 3">
            <a:extLst>
              <a:ext uri="{FF2B5EF4-FFF2-40B4-BE49-F238E27FC236}">
                <a16:creationId xmlns:a16="http://schemas.microsoft.com/office/drawing/2014/main" id="{5E43B71F-FF30-444F-AFEF-2BADCB0E3AF4}"/>
              </a:ext>
            </a:extLst>
          </p:cNvPr>
          <p:cNvSpPr txBox="1">
            <a:spLocks/>
          </p:cNvSpPr>
          <p:nvPr/>
        </p:nvSpPr>
        <p:spPr>
          <a:xfrm>
            <a:off x="408231" y="265984"/>
            <a:ext cx="3702298"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Formal explanation</a:t>
            </a:r>
          </a:p>
        </p:txBody>
      </p:sp>
      <p:sp>
        <p:nvSpPr>
          <p:cNvPr id="13" name="TextBox 12">
            <a:extLst>
              <a:ext uri="{FF2B5EF4-FFF2-40B4-BE49-F238E27FC236}">
                <a16:creationId xmlns:a16="http://schemas.microsoft.com/office/drawing/2014/main" id="{5786CB7B-0401-4F20-AA1F-D8996CD3688F}"/>
              </a:ext>
            </a:extLst>
          </p:cNvPr>
          <p:cNvSpPr txBox="1"/>
          <p:nvPr/>
        </p:nvSpPr>
        <p:spPr>
          <a:xfrm>
            <a:off x="415635" y="833907"/>
            <a:ext cx="4102405"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“She… because she’s a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10" name="Rectangle 9">
            <a:extLst>
              <a:ext uri="{FF2B5EF4-FFF2-40B4-BE49-F238E27FC236}">
                <a16:creationId xmlns:a16="http://schemas.microsoft.com/office/drawing/2014/main" id="{0852F99C-8CA9-4934-979D-7C03C3065BF9}"/>
              </a:ext>
            </a:extLst>
          </p:cNvPr>
          <p:cNvSpPr/>
          <p:nvPr/>
        </p:nvSpPr>
        <p:spPr>
          <a:xfrm>
            <a:off x="137159" y="6429369"/>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
        <p:nvSpPr>
          <p:cNvPr id="11" name="Title 3">
            <a:extLst>
              <a:ext uri="{FF2B5EF4-FFF2-40B4-BE49-F238E27FC236}">
                <a16:creationId xmlns:a16="http://schemas.microsoft.com/office/drawing/2014/main" id="{EA624433-6CC4-4F79-BC57-204744322537}"/>
              </a:ext>
            </a:extLst>
          </p:cNvPr>
          <p:cNvSpPr txBox="1">
            <a:spLocks/>
          </p:cNvSpPr>
          <p:nvPr/>
        </p:nvSpPr>
        <p:spPr>
          <a:xfrm>
            <a:off x="5014891" y="265984"/>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Generic</a:t>
            </a:r>
          </a:p>
        </p:txBody>
      </p:sp>
      <p:sp>
        <p:nvSpPr>
          <p:cNvPr id="14" name="TextBox 13">
            <a:extLst>
              <a:ext uri="{FF2B5EF4-FFF2-40B4-BE49-F238E27FC236}">
                <a16:creationId xmlns:a16="http://schemas.microsoft.com/office/drawing/2014/main" id="{C939598B-304C-4E25-AB33-C71AF76E8027}"/>
              </a:ext>
            </a:extLst>
          </p:cNvPr>
          <p:cNvSpPr txBox="1"/>
          <p:nvPr/>
        </p:nvSpPr>
        <p:spPr>
          <a:xfrm>
            <a:off x="4997362" y="833907"/>
            <a:ext cx="1604927"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Zarpies</a:t>
            </a:r>
            <a:r>
              <a:rPr lang="en-US" sz="2400" dirty="0">
                <a:latin typeface="Cambria" panose="02040503050406030204" pitchFamily="18" charset="0"/>
                <a:ea typeface="Cambria" panose="02040503050406030204" pitchFamily="18" charset="0"/>
              </a:rPr>
              <a:t>…”</a:t>
            </a:r>
          </a:p>
        </p:txBody>
      </p:sp>
      <p:sp>
        <p:nvSpPr>
          <p:cNvPr id="17" name="Rectangle 16">
            <a:extLst>
              <a:ext uri="{FF2B5EF4-FFF2-40B4-BE49-F238E27FC236}">
                <a16:creationId xmlns:a16="http://schemas.microsoft.com/office/drawing/2014/main" id="{67BE6C5B-8AD3-4BAE-BD3B-41247E12131C}"/>
              </a:ext>
            </a:extLst>
          </p:cNvPr>
          <p:cNvSpPr/>
          <p:nvPr/>
        </p:nvSpPr>
        <p:spPr>
          <a:xfrm>
            <a:off x="7106476" y="1643172"/>
            <a:ext cx="6096000" cy="830997"/>
          </a:xfrm>
          <a:prstGeom prst="rect">
            <a:avLst/>
          </a:prstGeom>
        </p:spPr>
        <p:txBody>
          <a:bodyPr>
            <a:spAutoFit/>
          </a:bodyPr>
          <a:lstStyle/>
          <a:p>
            <a:r>
              <a:rPr lang="en-US" sz="2400" dirty="0">
                <a:solidFill>
                  <a:srgbClr val="404040"/>
                </a:solidFill>
                <a:latin typeface="Gill Sans MT" panose="020B0502020104020203" pitchFamily="34" charset="0"/>
              </a:rPr>
              <a:t>This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loves to eat flowers. </a:t>
            </a:r>
          </a:p>
          <a:p>
            <a:r>
              <a:rPr lang="en-US" sz="2400" dirty="0">
                <a:solidFill>
                  <a:srgbClr val="404040"/>
                </a:solidFill>
                <a:latin typeface="Gill Sans MT" panose="020B0502020104020203" pitchFamily="34" charset="0"/>
              </a:rPr>
              <a:t>This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has stripes under her hair.</a:t>
            </a:r>
            <a:endParaRPr lang="en-US" sz="2400" dirty="0">
              <a:latin typeface="Gill Sans MT" panose="020B0502020104020203" pitchFamily="34" charset="0"/>
            </a:endParaRPr>
          </a:p>
        </p:txBody>
      </p:sp>
    </p:spTree>
    <p:extLst>
      <p:ext uri="{BB962C8B-B14F-4D97-AF65-F5344CB8AC3E}">
        <p14:creationId xmlns:p14="http://schemas.microsoft.com/office/powerpoint/2010/main" val="30093763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3ED264D-CCD9-4733-9B87-64600A90E95B}"/>
              </a:ext>
            </a:extLst>
          </p:cNvPr>
          <p:cNvSpPr/>
          <p:nvPr/>
        </p:nvSpPr>
        <p:spPr>
          <a:xfrm>
            <a:off x="7121237" y="1355493"/>
            <a:ext cx="4933603" cy="1200329"/>
          </a:xfrm>
          <a:prstGeom prst="rect">
            <a:avLst/>
          </a:prstGeom>
        </p:spPr>
        <p:txBody>
          <a:bodyPr wrap="square">
            <a:spAutoFit/>
          </a:bodyPr>
          <a:lstStyle/>
          <a:p>
            <a:r>
              <a:rPr lang="en-US" sz="2400" dirty="0">
                <a:solidFill>
                  <a:srgbClr val="404040"/>
                </a:solidFill>
                <a:latin typeface="Gill Sans MT" panose="020B0502020104020203" pitchFamily="34" charset="0"/>
              </a:rPr>
              <a:t>This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wraps her baby in orange blankets. </a:t>
            </a:r>
          </a:p>
          <a:p>
            <a:r>
              <a:rPr lang="en-US" sz="2400" dirty="0">
                <a:solidFill>
                  <a:srgbClr val="404040"/>
                </a:solidFill>
                <a:latin typeface="Gill Sans MT" panose="020B0502020104020203" pitchFamily="34" charset="0"/>
              </a:rPr>
              <a:t>This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sleeps in tall trees.</a:t>
            </a:r>
            <a:endParaRPr lang="en-US" sz="2400" dirty="0">
              <a:latin typeface="Gill Sans MT" panose="020B0502020104020203" pitchFamily="34" charset="0"/>
            </a:endParaRPr>
          </a:p>
        </p:txBody>
      </p:sp>
      <p:pic>
        <p:nvPicPr>
          <p:cNvPr id="8" name="Picture 7" descr="A person standing next to a forest&#10;&#10;Description automatically generated">
            <a:extLst>
              <a:ext uri="{FF2B5EF4-FFF2-40B4-BE49-F238E27FC236}">
                <a16:creationId xmlns:a16="http://schemas.microsoft.com/office/drawing/2014/main" id="{2F880916-47C5-4157-992B-A36932B67B17}"/>
              </a:ext>
            </a:extLst>
          </p:cNvPr>
          <p:cNvPicPr>
            <a:picLocks noChangeAspect="1"/>
          </p:cNvPicPr>
          <p:nvPr/>
        </p:nvPicPr>
        <p:blipFill>
          <a:blip r:embed="rId3"/>
          <a:stretch>
            <a:fillRect/>
          </a:stretch>
        </p:blipFill>
        <p:spPr>
          <a:xfrm>
            <a:off x="2943475" y="3255568"/>
            <a:ext cx="5712699" cy="3218499"/>
          </a:xfrm>
          <a:prstGeom prst="rect">
            <a:avLst/>
          </a:prstGeom>
        </p:spPr>
      </p:pic>
      <p:sp>
        <p:nvSpPr>
          <p:cNvPr id="17" name="Title 3">
            <a:extLst>
              <a:ext uri="{FF2B5EF4-FFF2-40B4-BE49-F238E27FC236}">
                <a16:creationId xmlns:a16="http://schemas.microsoft.com/office/drawing/2014/main" id="{37BD50F3-0C0F-4B36-ACD0-A7D5B6801F7A}"/>
              </a:ext>
            </a:extLst>
          </p:cNvPr>
          <p:cNvSpPr txBox="1">
            <a:spLocks/>
          </p:cNvSpPr>
          <p:nvPr/>
        </p:nvSpPr>
        <p:spPr>
          <a:xfrm>
            <a:off x="7096745" y="283403"/>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Specific</a:t>
            </a:r>
          </a:p>
        </p:txBody>
      </p:sp>
      <p:sp>
        <p:nvSpPr>
          <p:cNvPr id="18" name="TextBox 17">
            <a:extLst>
              <a:ext uri="{FF2B5EF4-FFF2-40B4-BE49-F238E27FC236}">
                <a16:creationId xmlns:a16="http://schemas.microsoft.com/office/drawing/2014/main" id="{EAA286AF-2573-422E-8779-79D4E1A95543}"/>
              </a:ext>
            </a:extLst>
          </p:cNvPr>
          <p:cNvSpPr txBox="1"/>
          <p:nvPr/>
        </p:nvSpPr>
        <p:spPr>
          <a:xfrm>
            <a:off x="7079216" y="851326"/>
            <a:ext cx="2109873"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“This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19" name="Rectangle 18">
            <a:extLst>
              <a:ext uri="{FF2B5EF4-FFF2-40B4-BE49-F238E27FC236}">
                <a16:creationId xmlns:a16="http://schemas.microsoft.com/office/drawing/2014/main" id="{19C72900-8B65-45C2-A46A-0C5259DDF55E}"/>
              </a:ext>
            </a:extLst>
          </p:cNvPr>
          <p:cNvSpPr/>
          <p:nvPr/>
        </p:nvSpPr>
        <p:spPr>
          <a:xfrm>
            <a:off x="408231" y="1337038"/>
            <a:ext cx="4662533" cy="1569660"/>
          </a:xfrm>
          <a:prstGeom prst="rect">
            <a:avLst/>
          </a:prstGeom>
        </p:spPr>
        <p:txBody>
          <a:bodyPr wrap="square">
            <a:spAutoFit/>
          </a:bodyPr>
          <a:lstStyle/>
          <a:p>
            <a:r>
              <a:rPr lang="en-US" sz="2400" dirty="0">
                <a:solidFill>
                  <a:srgbClr val="404040"/>
                </a:solidFill>
                <a:latin typeface="Gill Sans MT" panose="020B0502020104020203" pitchFamily="34" charset="0"/>
              </a:rPr>
              <a:t>She wraps her baby in orange blankets because she’s a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a:t>
            </a:r>
          </a:p>
          <a:p>
            <a:r>
              <a:rPr lang="en-US" sz="2400" dirty="0">
                <a:solidFill>
                  <a:srgbClr val="404040"/>
                </a:solidFill>
                <a:latin typeface="Gill Sans MT" panose="020B0502020104020203" pitchFamily="34" charset="0"/>
              </a:rPr>
              <a:t>He sleeps in tall trees because he’s a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a:t>
            </a:r>
            <a:endParaRPr lang="en-US" sz="2400" dirty="0">
              <a:latin typeface="Gill Sans MT" panose="020B0502020104020203" pitchFamily="34" charset="0"/>
            </a:endParaRPr>
          </a:p>
        </p:txBody>
      </p:sp>
      <p:sp>
        <p:nvSpPr>
          <p:cNvPr id="20" name="Title 3">
            <a:extLst>
              <a:ext uri="{FF2B5EF4-FFF2-40B4-BE49-F238E27FC236}">
                <a16:creationId xmlns:a16="http://schemas.microsoft.com/office/drawing/2014/main" id="{6838766E-0E44-4917-BDB8-2CFFA37E3A7B}"/>
              </a:ext>
            </a:extLst>
          </p:cNvPr>
          <p:cNvSpPr txBox="1">
            <a:spLocks/>
          </p:cNvSpPr>
          <p:nvPr/>
        </p:nvSpPr>
        <p:spPr>
          <a:xfrm>
            <a:off x="408231" y="265984"/>
            <a:ext cx="3702298"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Formal explanation</a:t>
            </a:r>
          </a:p>
        </p:txBody>
      </p:sp>
      <p:sp>
        <p:nvSpPr>
          <p:cNvPr id="21" name="TextBox 20">
            <a:extLst>
              <a:ext uri="{FF2B5EF4-FFF2-40B4-BE49-F238E27FC236}">
                <a16:creationId xmlns:a16="http://schemas.microsoft.com/office/drawing/2014/main" id="{1690B114-B6F7-4F40-A88B-CFC20133DE06}"/>
              </a:ext>
            </a:extLst>
          </p:cNvPr>
          <p:cNvSpPr txBox="1"/>
          <p:nvPr/>
        </p:nvSpPr>
        <p:spPr>
          <a:xfrm>
            <a:off x="415635" y="833907"/>
            <a:ext cx="4102405"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“She… because she’s a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22" name="Title 3">
            <a:extLst>
              <a:ext uri="{FF2B5EF4-FFF2-40B4-BE49-F238E27FC236}">
                <a16:creationId xmlns:a16="http://schemas.microsoft.com/office/drawing/2014/main" id="{3925B270-A02F-4A4B-921F-61B70466AAC8}"/>
              </a:ext>
            </a:extLst>
          </p:cNvPr>
          <p:cNvSpPr txBox="1">
            <a:spLocks/>
          </p:cNvSpPr>
          <p:nvPr/>
        </p:nvSpPr>
        <p:spPr>
          <a:xfrm>
            <a:off x="5014891" y="265984"/>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Generic</a:t>
            </a:r>
          </a:p>
        </p:txBody>
      </p:sp>
      <p:sp>
        <p:nvSpPr>
          <p:cNvPr id="23" name="TextBox 22">
            <a:extLst>
              <a:ext uri="{FF2B5EF4-FFF2-40B4-BE49-F238E27FC236}">
                <a16:creationId xmlns:a16="http://schemas.microsoft.com/office/drawing/2014/main" id="{FFAE0545-98D7-47C0-B5BF-7BACDFCCA872}"/>
              </a:ext>
            </a:extLst>
          </p:cNvPr>
          <p:cNvSpPr txBox="1"/>
          <p:nvPr/>
        </p:nvSpPr>
        <p:spPr>
          <a:xfrm>
            <a:off x="4997362" y="833907"/>
            <a:ext cx="1604927"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Zarpies</a:t>
            </a:r>
            <a:r>
              <a:rPr lang="en-US" sz="2400" dirty="0">
                <a:latin typeface="Cambria" panose="02040503050406030204" pitchFamily="18" charset="0"/>
                <a:ea typeface="Cambria" panose="02040503050406030204" pitchFamily="18" charset="0"/>
              </a:rPr>
              <a:t>…”</a:t>
            </a:r>
          </a:p>
        </p:txBody>
      </p:sp>
      <p:sp>
        <p:nvSpPr>
          <p:cNvPr id="26" name="Rectangle 25">
            <a:extLst>
              <a:ext uri="{FF2B5EF4-FFF2-40B4-BE49-F238E27FC236}">
                <a16:creationId xmlns:a16="http://schemas.microsoft.com/office/drawing/2014/main" id="{26C30C52-9BC1-4A28-9D58-55726F2B2FCB}"/>
              </a:ext>
            </a:extLst>
          </p:cNvPr>
          <p:cNvSpPr/>
          <p:nvPr/>
        </p:nvSpPr>
        <p:spPr>
          <a:xfrm>
            <a:off x="137159" y="6429369"/>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Tree>
    <p:extLst>
      <p:ext uri="{BB962C8B-B14F-4D97-AF65-F5344CB8AC3E}">
        <p14:creationId xmlns:p14="http://schemas.microsoft.com/office/powerpoint/2010/main" val="397512214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 study 1</a:t>
            </a:r>
          </a:p>
        </p:txBody>
      </p:sp>
      <p:sp>
        <p:nvSpPr>
          <p:cNvPr id="5" name="Rectangle 4">
            <a:extLst>
              <a:ext uri="{FF2B5EF4-FFF2-40B4-BE49-F238E27FC236}">
                <a16:creationId xmlns:a16="http://schemas.microsoft.com/office/drawing/2014/main" id="{450D15E6-1D78-4CF0-B618-FB04218C1A44}"/>
              </a:ext>
            </a:extLst>
          </p:cNvPr>
          <p:cNvSpPr/>
          <p:nvPr/>
        </p:nvSpPr>
        <p:spPr>
          <a:xfrm>
            <a:off x="696949" y="2531106"/>
            <a:ext cx="6096000" cy="3685624"/>
          </a:xfrm>
          <a:prstGeom prst="rect">
            <a:avLst/>
          </a:prstGeom>
        </p:spPr>
        <p:txBody>
          <a:bodyPr>
            <a:spAutoFit/>
          </a:bodyPr>
          <a:lstStyle/>
          <a:p>
            <a:r>
              <a:rPr lang="en-US" sz="2400" dirty="0">
                <a:latin typeface="Gill Sans MT" panose="020B0502020104020203" pitchFamily="34" charset="0"/>
                <a:cs typeface="Times New Roman" panose="02020603050405020304" pitchFamily="18" charset="0"/>
              </a:rPr>
              <a:t>love to eat flowers.</a:t>
            </a:r>
          </a:p>
          <a:p>
            <a:r>
              <a:rPr lang="en-US" sz="2400" dirty="0">
                <a:latin typeface="Gill Sans MT" panose="020B0502020104020203" pitchFamily="34" charset="0"/>
                <a:cs typeface="Times New Roman" panose="02020603050405020304" pitchFamily="18" charset="0"/>
              </a:rPr>
              <a:t>have striped hair on the back of their head.</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can bounce a ball on their heads. </a:t>
            </a:r>
            <a:br>
              <a:rPr lang="en-US" sz="2400" dirty="0">
                <a:latin typeface="Gill Sans MT" panose="020B0502020104020203" pitchFamily="34" charset="0"/>
                <a:cs typeface="Times New Roman" panose="02020603050405020304" pitchFamily="18" charset="0"/>
              </a:rPr>
            </a:br>
            <a:r>
              <a:rPr lang="en-US" sz="2400" dirty="0">
                <a:latin typeface="Gill Sans MT" panose="020B0502020104020203" pitchFamily="34" charset="0"/>
                <a:cs typeface="Times New Roman" panose="02020603050405020304" pitchFamily="18" charset="0"/>
              </a:rPr>
              <a:t>like to sing.</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climb tall fences.</a:t>
            </a:r>
          </a:p>
          <a:p>
            <a:r>
              <a:rPr lang="en-US" sz="2400" dirty="0">
                <a:latin typeface="Gill Sans MT" panose="020B0502020104020203" pitchFamily="34" charset="0"/>
                <a:cs typeface="Times New Roman" panose="02020603050405020304" pitchFamily="18" charset="0"/>
              </a:rPr>
              <a:t>flap their arms when they are happy.</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have freckles on their feet.</a:t>
            </a:r>
          </a:p>
          <a:p>
            <a:r>
              <a:rPr lang="en-US" sz="2400" dirty="0">
                <a:latin typeface="Gill Sans MT" panose="020B0502020104020203" pitchFamily="34" charset="0"/>
                <a:cs typeface="Times New Roman" panose="02020603050405020304" pitchFamily="18" charset="0"/>
              </a:rPr>
              <a:t>hop over puddles.</a:t>
            </a:r>
          </a:p>
          <a:p>
            <a:endParaRPr lang="en-US" sz="1050" dirty="0">
              <a:latin typeface="Gill Sans MT" panose="020B0502020104020203"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2783BC88-022F-4BBF-AC08-EFCE8A547761}"/>
              </a:ext>
            </a:extLst>
          </p:cNvPr>
          <p:cNvSpPr/>
          <p:nvPr/>
        </p:nvSpPr>
        <p:spPr>
          <a:xfrm>
            <a:off x="6553199" y="2533609"/>
            <a:ext cx="6096000" cy="3531736"/>
          </a:xfrm>
          <a:prstGeom prst="rect">
            <a:avLst/>
          </a:prstGeom>
        </p:spPr>
        <p:txBody>
          <a:bodyPr>
            <a:spAutoFit/>
          </a:bodyPr>
          <a:lstStyle/>
          <a:p>
            <a:r>
              <a:rPr lang="en-US" sz="2400" dirty="0">
                <a:latin typeface="Gill Sans MT" panose="020B0502020104020203" pitchFamily="34" charset="0"/>
                <a:cs typeface="Times New Roman" panose="02020603050405020304" pitchFamily="18" charset="0"/>
              </a:rPr>
              <a:t>hate walking in the mud.</a:t>
            </a:r>
          </a:p>
          <a:p>
            <a:r>
              <a:rPr lang="en-US" sz="2400" dirty="0">
                <a:latin typeface="Gill Sans MT" panose="020B0502020104020203" pitchFamily="34" charset="0"/>
                <a:cs typeface="Times New Roman" panose="02020603050405020304" pitchFamily="18" charset="0"/>
              </a:rPr>
              <a:t>draw stars on their knees.</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can flip in the air.</a:t>
            </a:r>
          </a:p>
          <a:p>
            <a:r>
              <a:rPr lang="en-US" sz="2400" dirty="0">
                <a:latin typeface="Gill Sans MT" panose="020B0502020104020203" pitchFamily="34" charset="0"/>
                <a:cs typeface="Times New Roman" panose="02020603050405020304" pitchFamily="18" charset="0"/>
              </a:rPr>
              <a:t>are scared of ladybugs.</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hate ice cream.</a:t>
            </a:r>
          </a:p>
          <a:p>
            <a:r>
              <a:rPr lang="en-US" sz="2400" dirty="0">
                <a:latin typeface="Gill Sans MT" panose="020B0502020104020203" pitchFamily="34" charset="0"/>
                <a:cs typeface="Times New Roman" panose="02020603050405020304" pitchFamily="18" charset="0"/>
              </a:rPr>
              <a:t>chase shadows.</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wrap their babies in orange blankets.</a:t>
            </a:r>
          </a:p>
          <a:p>
            <a:r>
              <a:rPr lang="en-US" sz="2400" dirty="0">
                <a:latin typeface="Gill Sans MT" panose="020B0502020104020203" pitchFamily="34" charset="0"/>
                <a:cs typeface="Times New Roman" panose="02020603050405020304" pitchFamily="18" charset="0"/>
              </a:rPr>
              <a:t>sleep in tall trees.</a:t>
            </a:r>
          </a:p>
        </p:txBody>
      </p:sp>
      <p:sp>
        <p:nvSpPr>
          <p:cNvPr id="15" name="Rectangle 14">
            <a:extLst>
              <a:ext uri="{FF2B5EF4-FFF2-40B4-BE49-F238E27FC236}">
                <a16:creationId xmlns:a16="http://schemas.microsoft.com/office/drawing/2014/main" id="{F3AFBBF7-0156-48A2-93E8-4DEBEE43AE5B}"/>
              </a:ext>
            </a:extLst>
          </p:cNvPr>
          <p:cNvSpPr/>
          <p:nvPr/>
        </p:nvSpPr>
        <p:spPr>
          <a:xfrm>
            <a:off x="2674620" y="1354228"/>
            <a:ext cx="6096000" cy="830997"/>
          </a:xfrm>
          <a:prstGeom prst="rect">
            <a:avLst/>
          </a:prstGeom>
        </p:spPr>
        <p:txBody>
          <a:bodyPr>
            <a:spAutoFit/>
          </a:bodyPr>
          <a:lstStyle/>
          <a:p>
            <a:pPr algn="ctr"/>
            <a:r>
              <a:rPr lang="en-US" sz="2400" dirty="0">
                <a:latin typeface="Gill Sans MT" panose="020B0502020104020203" pitchFamily="34" charset="0"/>
                <a:cs typeface="Times New Roman" panose="02020603050405020304" pitchFamily="18" charset="0"/>
              </a:rPr>
              <a:t>16 properties presented in pairs </a:t>
            </a:r>
            <a:br>
              <a:rPr lang="en-US" sz="2400" dirty="0">
                <a:latin typeface="Gill Sans MT" panose="020B0502020104020203" pitchFamily="34" charset="0"/>
                <a:cs typeface="Times New Roman" panose="02020603050405020304" pitchFamily="18" charset="0"/>
              </a:rPr>
            </a:br>
            <a:r>
              <a:rPr lang="en-US" sz="2400" dirty="0">
                <a:latin typeface="Gill Sans MT" panose="020B0502020104020203" pitchFamily="34" charset="0"/>
                <a:cs typeface="Times New Roman" panose="02020603050405020304" pitchFamily="18" charset="0"/>
              </a:rPr>
              <a:t>with accompanying pictures of 2 </a:t>
            </a:r>
            <a:r>
              <a:rPr lang="en-US" sz="2400" dirty="0" err="1">
                <a:latin typeface="Gill Sans MT" panose="020B0502020104020203" pitchFamily="34" charset="0"/>
                <a:cs typeface="Times New Roman" panose="02020603050405020304" pitchFamily="18" charset="0"/>
              </a:rPr>
              <a:t>Zarpies</a:t>
            </a:r>
            <a:endParaRPr lang="en-US" sz="1050" dirty="0">
              <a:latin typeface="Gill Sans MT" panose="020B0502020104020203" pitchFamily="34" charset="0"/>
              <a:cs typeface="Times New Roman" panose="02020603050405020304" pitchFamily="18" charset="0"/>
            </a:endParaRPr>
          </a:p>
        </p:txBody>
      </p:sp>
      <p:sp>
        <p:nvSpPr>
          <p:cNvPr id="10" name="Title 3">
            <a:extLst>
              <a:ext uri="{FF2B5EF4-FFF2-40B4-BE49-F238E27FC236}">
                <a16:creationId xmlns:a16="http://schemas.microsoft.com/office/drawing/2014/main" id="{406A8936-C987-450E-84E7-7FD9F4379CC2}"/>
              </a:ext>
            </a:extLst>
          </p:cNvPr>
          <p:cNvSpPr txBox="1">
            <a:spLocks/>
          </p:cNvSpPr>
          <p:nvPr/>
        </p:nvSpPr>
        <p:spPr>
          <a:xfrm>
            <a:off x="7096745" y="283403"/>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Specific</a:t>
            </a:r>
          </a:p>
        </p:txBody>
      </p:sp>
      <p:sp>
        <p:nvSpPr>
          <p:cNvPr id="11" name="TextBox 10">
            <a:extLst>
              <a:ext uri="{FF2B5EF4-FFF2-40B4-BE49-F238E27FC236}">
                <a16:creationId xmlns:a16="http://schemas.microsoft.com/office/drawing/2014/main" id="{C36510C2-9BCF-4EBD-8558-556F7E386A2B}"/>
              </a:ext>
            </a:extLst>
          </p:cNvPr>
          <p:cNvSpPr txBox="1"/>
          <p:nvPr/>
        </p:nvSpPr>
        <p:spPr>
          <a:xfrm>
            <a:off x="7079216" y="851326"/>
            <a:ext cx="2109873"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“This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12" name="Title 3">
            <a:extLst>
              <a:ext uri="{FF2B5EF4-FFF2-40B4-BE49-F238E27FC236}">
                <a16:creationId xmlns:a16="http://schemas.microsoft.com/office/drawing/2014/main" id="{5D62636C-2FBB-4101-9B1D-C1B523FEE157}"/>
              </a:ext>
            </a:extLst>
          </p:cNvPr>
          <p:cNvSpPr txBox="1">
            <a:spLocks/>
          </p:cNvSpPr>
          <p:nvPr/>
        </p:nvSpPr>
        <p:spPr>
          <a:xfrm>
            <a:off x="408231" y="265984"/>
            <a:ext cx="3702298"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Formal explanation</a:t>
            </a:r>
          </a:p>
        </p:txBody>
      </p:sp>
      <p:sp>
        <p:nvSpPr>
          <p:cNvPr id="13" name="TextBox 12">
            <a:extLst>
              <a:ext uri="{FF2B5EF4-FFF2-40B4-BE49-F238E27FC236}">
                <a16:creationId xmlns:a16="http://schemas.microsoft.com/office/drawing/2014/main" id="{2A3897B7-9AE6-4058-BB68-82F1B517FED9}"/>
              </a:ext>
            </a:extLst>
          </p:cNvPr>
          <p:cNvSpPr txBox="1"/>
          <p:nvPr/>
        </p:nvSpPr>
        <p:spPr>
          <a:xfrm>
            <a:off x="415635" y="833907"/>
            <a:ext cx="4102405"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“She… because she’s a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14" name="Title 3">
            <a:extLst>
              <a:ext uri="{FF2B5EF4-FFF2-40B4-BE49-F238E27FC236}">
                <a16:creationId xmlns:a16="http://schemas.microsoft.com/office/drawing/2014/main" id="{0D0A88AF-5E06-4B3F-96D4-0640D84B5028}"/>
              </a:ext>
            </a:extLst>
          </p:cNvPr>
          <p:cNvSpPr txBox="1">
            <a:spLocks/>
          </p:cNvSpPr>
          <p:nvPr/>
        </p:nvSpPr>
        <p:spPr>
          <a:xfrm>
            <a:off x="5014891" y="265984"/>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Generic</a:t>
            </a:r>
          </a:p>
        </p:txBody>
      </p:sp>
      <p:sp>
        <p:nvSpPr>
          <p:cNvPr id="16" name="TextBox 15">
            <a:extLst>
              <a:ext uri="{FF2B5EF4-FFF2-40B4-BE49-F238E27FC236}">
                <a16:creationId xmlns:a16="http://schemas.microsoft.com/office/drawing/2014/main" id="{79AAB954-D563-4620-9DD5-194F6E528AE6}"/>
              </a:ext>
            </a:extLst>
          </p:cNvPr>
          <p:cNvSpPr txBox="1"/>
          <p:nvPr/>
        </p:nvSpPr>
        <p:spPr>
          <a:xfrm>
            <a:off x="4997362" y="833907"/>
            <a:ext cx="1604927"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Zarpies</a:t>
            </a:r>
            <a:r>
              <a:rPr lang="en-US" sz="2400" dirty="0">
                <a:latin typeface="Cambria" panose="02040503050406030204" pitchFamily="18" charset="0"/>
                <a:ea typeface="Cambria" panose="02040503050406030204" pitchFamily="18" charset="0"/>
              </a:rPr>
              <a:t>…”</a:t>
            </a:r>
          </a:p>
        </p:txBody>
      </p:sp>
      <p:sp>
        <p:nvSpPr>
          <p:cNvPr id="18" name="Rectangle 17">
            <a:extLst>
              <a:ext uri="{FF2B5EF4-FFF2-40B4-BE49-F238E27FC236}">
                <a16:creationId xmlns:a16="http://schemas.microsoft.com/office/drawing/2014/main" id="{2FF116EC-A0BA-4A23-B2B6-9432D27B4FE1}"/>
              </a:ext>
            </a:extLst>
          </p:cNvPr>
          <p:cNvSpPr/>
          <p:nvPr/>
        </p:nvSpPr>
        <p:spPr>
          <a:xfrm>
            <a:off x="137159" y="6429369"/>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Tree>
    <p:extLst>
      <p:ext uri="{BB962C8B-B14F-4D97-AF65-F5344CB8AC3E}">
        <p14:creationId xmlns:p14="http://schemas.microsoft.com/office/powerpoint/2010/main" val="42475018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5004566-2267-4814-AC3B-5A34B00E60B0}"/>
              </a:ext>
            </a:extLst>
          </p:cNvPr>
          <p:cNvSpPr txBox="1"/>
          <p:nvPr/>
        </p:nvSpPr>
        <p:spPr>
          <a:xfrm>
            <a:off x="7656044" y="1930167"/>
            <a:ext cx="3936570" cy="1569660"/>
          </a:xfrm>
          <a:prstGeom prst="rect">
            <a:avLst/>
          </a:prstGeom>
          <a:noFill/>
        </p:spPr>
        <p:txBody>
          <a:bodyPr wrap="square" rtlCol="0">
            <a:spAutoFit/>
          </a:bodyPr>
          <a:lstStyle/>
          <a:p>
            <a:r>
              <a:rPr lang="en-US" sz="2400" dirty="0">
                <a:latin typeface="Gill Sans MT" panose="020B0502020104020203" pitchFamily="34" charset="0"/>
              </a:rPr>
              <a:t>category is a </a:t>
            </a:r>
            <a:r>
              <a:rPr lang="en-US" sz="2400" b="1" dirty="0">
                <a:latin typeface="Gill Sans MT" panose="020B0502020104020203" pitchFamily="34" charset="0"/>
              </a:rPr>
              <a:t>natural kind and possesses an </a:t>
            </a:r>
            <a:br>
              <a:rPr lang="en-US" sz="2400" b="1" dirty="0">
                <a:latin typeface="Gill Sans MT" panose="020B0502020104020203" pitchFamily="34" charset="0"/>
              </a:rPr>
            </a:br>
            <a:r>
              <a:rPr lang="en-US" sz="2400" b="1" dirty="0">
                <a:latin typeface="Gill Sans MT" panose="020B0502020104020203" pitchFamily="34" charset="0"/>
              </a:rPr>
              <a:t>internal essence </a:t>
            </a:r>
            <a:r>
              <a:rPr lang="en-US" sz="2400" dirty="0">
                <a:latin typeface="Gill Sans MT" panose="020B0502020104020203" pitchFamily="34" charset="0"/>
              </a:rPr>
              <a:t>that </a:t>
            </a:r>
            <a:br>
              <a:rPr lang="en-US" sz="2400" dirty="0">
                <a:latin typeface="Gill Sans MT" panose="020B0502020104020203" pitchFamily="34" charset="0"/>
              </a:rPr>
            </a:br>
            <a:r>
              <a:rPr lang="en-US" sz="2400" dirty="0">
                <a:latin typeface="Gill Sans MT" panose="020B0502020104020203" pitchFamily="34" charset="0"/>
              </a:rPr>
              <a:t>causally produces properties</a:t>
            </a:r>
          </a:p>
        </p:txBody>
      </p:sp>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a:t>
            </a:r>
          </a:p>
        </p:txBody>
      </p:sp>
      <p:sp>
        <p:nvSpPr>
          <p:cNvPr id="18" name="Title 3">
            <a:extLst>
              <a:ext uri="{FF2B5EF4-FFF2-40B4-BE49-F238E27FC236}">
                <a16:creationId xmlns:a16="http://schemas.microsoft.com/office/drawing/2014/main" id="{C3D72194-75F3-4435-9400-D6D9760E534F}"/>
              </a:ext>
            </a:extLst>
          </p:cNvPr>
          <p:cNvSpPr txBox="1">
            <a:spLocks/>
          </p:cNvSpPr>
          <p:nvPr/>
        </p:nvSpPr>
        <p:spPr>
          <a:xfrm>
            <a:off x="7656044" y="1108747"/>
            <a:ext cx="323935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Essentialism</a:t>
            </a:r>
          </a:p>
        </p:txBody>
      </p:sp>
      <p:sp>
        <p:nvSpPr>
          <p:cNvPr id="22" name="Rectangle: Rounded Corners 21">
            <a:extLst>
              <a:ext uri="{FF2B5EF4-FFF2-40B4-BE49-F238E27FC236}">
                <a16:creationId xmlns:a16="http://schemas.microsoft.com/office/drawing/2014/main" id="{237CED84-100B-470E-B52A-0949CCC929DC}"/>
              </a:ext>
            </a:extLst>
          </p:cNvPr>
          <p:cNvSpPr/>
          <p:nvPr/>
        </p:nvSpPr>
        <p:spPr>
          <a:xfrm flipH="1">
            <a:off x="6879021" y="2130568"/>
            <a:ext cx="599645" cy="624533"/>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3" name="Rectangle: Rounded Corners 22">
            <a:extLst>
              <a:ext uri="{FF2B5EF4-FFF2-40B4-BE49-F238E27FC236}">
                <a16:creationId xmlns:a16="http://schemas.microsoft.com/office/drawing/2014/main" id="{DCBA1390-F18E-4608-9346-9123F485D760}"/>
              </a:ext>
            </a:extLst>
          </p:cNvPr>
          <p:cNvSpPr/>
          <p:nvPr/>
        </p:nvSpPr>
        <p:spPr>
          <a:xfrm flipH="1">
            <a:off x="6879021" y="1419406"/>
            <a:ext cx="614380" cy="624533"/>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0" name="Title 3">
            <a:extLst>
              <a:ext uri="{FF2B5EF4-FFF2-40B4-BE49-F238E27FC236}">
                <a16:creationId xmlns:a16="http://schemas.microsoft.com/office/drawing/2014/main" id="{09D08BC4-6E9C-468C-94AB-ED17D5089C19}"/>
              </a:ext>
            </a:extLst>
          </p:cNvPr>
          <p:cNvSpPr txBox="1">
            <a:spLocks/>
          </p:cNvSpPr>
          <p:nvPr/>
        </p:nvSpPr>
        <p:spPr>
          <a:xfrm>
            <a:off x="380637" y="1108747"/>
            <a:ext cx="168952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Kind</a:t>
            </a:r>
          </a:p>
        </p:txBody>
      </p:sp>
      <p:sp>
        <p:nvSpPr>
          <p:cNvPr id="37" name="TextBox 36">
            <a:extLst>
              <a:ext uri="{FF2B5EF4-FFF2-40B4-BE49-F238E27FC236}">
                <a16:creationId xmlns:a16="http://schemas.microsoft.com/office/drawing/2014/main" id="{7FA9E0A1-0AC2-4037-AF90-ECAE3B498EF4}"/>
              </a:ext>
            </a:extLst>
          </p:cNvPr>
          <p:cNvSpPr txBox="1"/>
          <p:nvPr/>
        </p:nvSpPr>
        <p:spPr>
          <a:xfrm>
            <a:off x="377722" y="1930167"/>
            <a:ext cx="4569466" cy="1569660"/>
          </a:xfrm>
          <a:prstGeom prst="rect">
            <a:avLst/>
          </a:prstGeom>
          <a:noFill/>
        </p:spPr>
        <p:txBody>
          <a:bodyPr wrap="square" rtlCol="0">
            <a:spAutoFit/>
          </a:bodyPr>
          <a:lstStyle/>
          <a:p>
            <a:r>
              <a:rPr lang="en-US" sz="2400" dirty="0">
                <a:latin typeface="Gill Sans MT" panose="020B0502020104020203" pitchFamily="34" charset="0"/>
              </a:rPr>
              <a:t>category is a </a:t>
            </a:r>
            <a:r>
              <a:rPr lang="en-US" sz="2400" b="1" dirty="0">
                <a:latin typeface="Gill Sans MT" panose="020B0502020104020203" pitchFamily="34" charset="0"/>
              </a:rPr>
              <a:t>kind:</a:t>
            </a:r>
          </a:p>
          <a:p>
            <a:r>
              <a:rPr lang="en-US" sz="2400" dirty="0">
                <a:latin typeface="Gill Sans MT" panose="020B0502020104020203" pitchFamily="34" charset="0"/>
              </a:rPr>
              <a:t>rich causal structure, </a:t>
            </a:r>
            <a:br>
              <a:rPr lang="en-US" sz="2400" dirty="0">
                <a:latin typeface="Gill Sans MT" panose="020B0502020104020203" pitchFamily="34" charset="0"/>
              </a:rPr>
            </a:br>
            <a:r>
              <a:rPr lang="en-US" sz="2400" dirty="0">
                <a:latin typeface="Gill Sans MT" panose="020B0502020104020203" pitchFamily="34" charset="0"/>
              </a:rPr>
              <a:t>high inductive potential, </a:t>
            </a:r>
            <a:br>
              <a:rPr lang="en-US" sz="2400" dirty="0">
                <a:latin typeface="Gill Sans MT" panose="020B0502020104020203" pitchFamily="34" charset="0"/>
              </a:rPr>
            </a:br>
            <a:r>
              <a:rPr lang="en-US" sz="2400" dirty="0">
                <a:latin typeface="Gill Sans MT" panose="020B0502020104020203" pitchFamily="34" charset="0"/>
              </a:rPr>
              <a:t>shared non-accidental properties</a:t>
            </a:r>
          </a:p>
        </p:txBody>
      </p:sp>
      <p:sp>
        <p:nvSpPr>
          <p:cNvPr id="32" name="Rectangle 31">
            <a:extLst>
              <a:ext uri="{FF2B5EF4-FFF2-40B4-BE49-F238E27FC236}">
                <a16:creationId xmlns:a16="http://schemas.microsoft.com/office/drawing/2014/main" id="{43919CF8-0A19-4022-8A61-4EA8EA92275C}"/>
              </a:ext>
            </a:extLst>
          </p:cNvPr>
          <p:cNvSpPr/>
          <p:nvPr/>
        </p:nvSpPr>
        <p:spPr>
          <a:xfrm>
            <a:off x="6368716" y="3625104"/>
            <a:ext cx="5740850" cy="2800767"/>
          </a:xfrm>
          <a:prstGeom prst="rect">
            <a:avLst/>
          </a:prstGeom>
        </p:spPr>
        <p:txBody>
          <a:bodyPr wrap="square">
            <a:spAutoFit/>
          </a:bodyPr>
          <a:lstStyle/>
          <a:p>
            <a:pPr marL="336550" indent="-336550">
              <a:buAutoNum type="arabicPeriod"/>
            </a:pPr>
            <a:r>
              <a:rPr lang="en-US" sz="2000" dirty="0" err="1">
                <a:latin typeface="Times New Roman" panose="02020603050405020304" pitchFamily="18" charset="0"/>
                <a:cs typeface="Times New Roman" panose="02020603050405020304" pitchFamily="18" charset="0"/>
              </a:rPr>
              <a:t>Zarpies</a:t>
            </a:r>
            <a:r>
              <a:rPr lang="en-US" sz="2000" dirty="0">
                <a:latin typeface="Times New Roman" panose="02020603050405020304" pitchFamily="18" charset="0"/>
                <a:cs typeface="Times New Roman" panose="02020603050405020304" pitchFamily="18" charset="0"/>
              </a:rPr>
              <a:t> have internal or microscopic properties that cause their characteristic appearance and behavior.</a:t>
            </a:r>
          </a:p>
          <a:p>
            <a:pPr marL="336550" indent="-336550">
              <a:buAutoNum type="arabicPeriod"/>
            </a:pPr>
            <a:r>
              <a:rPr lang="en-US" sz="2000" dirty="0">
                <a:latin typeface="Times New Roman" panose="02020603050405020304" pitchFamily="18" charset="0"/>
                <a:cs typeface="Times New Roman" panose="02020603050405020304" pitchFamily="18" charset="0"/>
              </a:rPr>
              <a:t>The category </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was invented by people. </a:t>
            </a:r>
            <a:r>
              <a:rPr lang="en-US" dirty="0">
                <a:latin typeface="Times New Roman" panose="02020603050405020304" pitchFamily="18" charset="0"/>
                <a:cs typeface="Times New Roman" panose="02020603050405020304" pitchFamily="18" charset="0"/>
              </a:rPr>
              <a:t>(reversed)</a:t>
            </a:r>
          </a:p>
          <a:p>
            <a:pPr marL="336550" indent="-336550">
              <a:buAutoNum type="arabicPeriod"/>
            </a:pPr>
            <a:r>
              <a:rPr lang="en-US" sz="2000" dirty="0">
                <a:latin typeface="Times New Roman" panose="02020603050405020304" pitchFamily="18" charset="0"/>
                <a:cs typeface="Times New Roman" panose="02020603050405020304" pitchFamily="18" charset="0"/>
              </a:rPr>
              <a:t>The boundary between the category </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and non-</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is something decided by people. </a:t>
            </a:r>
            <a:r>
              <a:rPr lang="en-US" dirty="0">
                <a:latin typeface="Times New Roman" panose="02020603050405020304" pitchFamily="18" charset="0"/>
                <a:cs typeface="Times New Roman" panose="02020603050405020304" pitchFamily="18" charset="0"/>
              </a:rPr>
              <a:t>(reversed)</a:t>
            </a:r>
          </a:p>
          <a:p>
            <a:pPr marL="336550" indent="-336550">
              <a:buAutoNum type="arabicPeriod"/>
            </a:pPr>
            <a:r>
              <a:rPr lang="en-US" sz="2000" dirty="0">
                <a:latin typeface="Times New Roman" panose="02020603050405020304" pitchFamily="18" charset="0"/>
                <a:cs typeface="Times New Roman" panose="02020603050405020304" pitchFamily="18" charset="0"/>
              </a:rPr>
              <a:t>A </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can never change into a non-</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a:t>
            </a:r>
          </a:p>
        </p:txBody>
      </p:sp>
      <p:sp>
        <p:nvSpPr>
          <p:cNvPr id="19" name="Rectangle 18">
            <a:extLst>
              <a:ext uri="{FF2B5EF4-FFF2-40B4-BE49-F238E27FC236}">
                <a16:creationId xmlns:a16="http://schemas.microsoft.com/office/drawing/2014/main" id="{6AE050B2-9752-4683-8510-A6B6B3DC36FA}"/>
              </a:ext>
            </a:extLst>
          </p:cNvPr>
          <p:cNvSpPr/>
          <p:nvPr/>
        </p:nvSpPr>
        <p:spPr>
          <a:xfrm>
            <a:off x="221673" y="3625104"/>
            <a:ext cx="6147044" cy="2831544"/>
          </a:xfrm>
          <a:prstGeom prst="rect">
            <a:avLst/>
          </a:prstGeom>
        </p:spPr>
        <p:txBody>
          <a:bodyPr wrap="square">
            <a:spAutoFit/>
          </a:bodyPr>
          <a:lstStyle/>
          <a:p>
            <a:pPr marL="342900" indent="-342900">
              <a:buAutoNum type="arabicPeriod"/>
            </a:pPr>
            <a:r>
              <a:rPr lang="en-US" sz="2000" dirty="0">
                <a:latin typeface="Times New Roman" panose="02020603050405020304" pitchFamily="18" charset="0"/>
                <a:cs typeface="Times New Roman" panose="02020603050405020304" pitchFamily="18" charset="0"/>
              </a:rPr>
              <a:t>Underneath superficial similarities and differences, all </a:t>
            </a:r>
            <a:r>
              <a:rPr lang="en-US" sz="2000" dirty="0" err="1">
                <a:latin typeface="Times New Roman" panose="02020603050405020304" pitchFamily="18" charset="0"/>
                <a:cs typeface="Times New Roman" panose="02020603050405020304" pitchFamily="18" charset="0"/>
              </a:rPr>
              <a:t>Zarpies</a:t>
            </a:r>
            <a:r>
              <a:rPr lang="en-US" sz="2000" dirty="0">
                <a:latin typeface="Times New Roman" panose="02020603050405020304" pitchFamily="18" charset="0"/>
                <a:cs typeface="Times New Roman" panose="02020603050405020304" pitchFamily="18" charset="0"/>
              </a:rPr>
              <a:t> are basically the same. </a:t>
            </a:r>
          </a:p>
          <a:p>
            <a:pPr marL="342900" indent="-342900">
              <a:buAutoNum type="arabicPeriod"/>
            </a:pPr>
            <a:r>
              <a:rPr lang="en-US" sz="2000" dirty="0">
                <a:latin typeface="Times New Roman" panose="02020603050405020304" pitchFamily="18" charset="0"/>
                <a:cs typeface="Times New Roman" panose="02020603050405020304" pitchFamily="18" charset="0"/>
              </a:rPr>
              <a:t>Individual </a:t>
            </a:r>
            <a:r>
              <a:rPr lang="en-US" sz="2000" dirty="0" err="1">
                <a:latin typeface="Times New Roman" panose="02020603050405020304" pitchFamily="18" charset="0"/>
                <a:cs typeface="Times New Roman" panose="02020603050405020304" pitchFamily="18" charset="0"/>
              </a:rPr>
              <a:t>Zarpies</a:t>
            </a:r>
            <a:r>
              <a:rPr lang="en-US" sz="2000" dirty="0">
                <a:latin typeface="Times New Roman" panose="02020603050405020304" pitchFamily="18" charset="0"/>
                <a:cs typeface="Times New Roman" panose="02020603050405020304" pitchFamily="18" charset="0"/>
              </a:rPr>
              <a:t> have very little in common. </a:t>
            </a:r>
            <a:r>
              <a:rPr lang="en-US" dirty="0">
                <a:latin typeface="Times New Roman" panose="02020603050405020304" pitchFamily="18" charset="0"/>
                <a:cs typeface="Times New Roman" panose="02020603050405020304" pitchFamily="18" charset="0"/>
              </a:rPr>
              <a:t>(reversed)</a:t>
            </a:r>
            <a:endParaRPr lang="en-US" sz="2000" dirty="0">
              <a:latin typeface="Times New Roman" panose="02020603050405020304" pitchFamily="18" charset="0"/>
              <a:cs typeface="Times New Roman" panose="02020603050405020304" pitchFamily="18" charset="0"/>
            </a:endParaRPr>
          </a:p>
          <a:p>
            <a:pPr marL="342900" indent="-342900">
              <a:buAutoNum type="arabicPeriod"/>
            </a:pPr>
            <a:r>
              <a:rPr lang="en-US" sz="2000" dirty="0">
                <a:latin typeface="Times New Roman" panose="02020603050405020304" pitchFamily="18" charset="0"/>
                <a:cs typeface="Times New Roman" panose="02020603050405020304" pitchFamily="18" charset="0"/>
              </a:rPr>
              <a:t>If someone tells you a fact about an individual </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that fact is very likely true of other </a:t>
            </a:r>
            <a:r>
              <a:rPr lang="en-US" sz="2000" dirty="0" err="1">
                <a:latin typeface="Times New Roman" panose="02020603050405020304" pitchFamily="18" charset="0"/>
                <a:cs typeface="Times New Roman" panose="02020603050405020304" pitchFamily="18" charset="0"/>
              </a:rPr>
              <a:t>Zarpies</a:t>
            </a:r>
            <a:r>
              <a:rPr lang="en-US" sz="2000" dirty="0">
                <a:latin typeface="Times New Roman" panose="02020603050405020304" pitchFamily="18" charset="0"/>
                <a:cs typeface="Times New Roman" panose="02020603050405020304" pitchFamily="18" charset="0"/>
              </a:rPr>
              <a:t> as well.</a:t>
            </a:r>
          </a:p>
          <a:p>
            <a:pPr marL="342900" indent="-342900">
              <a:buAutoNum type="arabicPeriod"/>
            </a:pPr>
            <a:r>
              <a:rPr lang="en-US" sz="2000" dirty="0">
                <a:solidFill>
                  <a:schemeClr val="bg1">
                    <a:lumMod val="85000"/>
                  </a:schemeClr>
                </a:solidFill>
                <a:latin typeface="Times New Roman" panose="02020603050405020304" pitchFamily="18" charset="0"/>
                <a:cs typeface="Times New Roman" panose="02020603050405020304" pitchFamily="18" charset="0"/>
              </a:rPr>
              <a:t>For some properties that </a:t>
            </a:r>
            <a:r>
              <a:rPr lang="en-US" sz="2000" dirty="0" err="1">
                <a:solidFill>
                  <a:schemeClr val="bg1">
                    <a:lumMod val="85000"/>
                  </a:schemeClr>
                </a:solidFill>
                <a:latin typeface="Times New Roman" panose="02020603050405020304" pitchFamily="18" charset="0"/>
                <a:cs typeface="Times New Roman" panose="02020603050405020304" pitchFamily="18" charset="0"/>
              </a:rPr>
              <a:t>Zarpies</a:t>
            </a:r>
            <a:r>
              <a:rPr lang="en-US" sz="2000" dirty="0">
                <a:solidFill>
                  <a:schemeClr val="bg1">
                    <a:lumMod val="85000"/>
                  </a:schemeClr>
                </a:solidFill>
                <a:latin typeface="Times New Roman" panose="02020603050405020304" pitchFamily="18" charset="0"/>
                <a:cs typeface="Times New Roman" panose="02020603050405020304" pitchFamily="18" charset="0"/>
              </a:rPr>
              <a:t> have, it makes sense to say: “This person has that property because it is a </a:t>
            </a:r>
            <a:r>
              <a:rPr lang="en-US" sz="2000" dirty="0" err="1">
                <a:solidFill>
                  <a:schemeClr val="bg1">
                    <a:lumMod val="85000"/>
                  </a:schemeClr>
                </a:solidFill>
                <a:latin typeface="Times New Roman" panose="02020603050405020304" pitchFamily="18" charset="0"/>
                <a:cs typeface="Times New Roman" panose="02020603050405020304" pitchFamily="18" charset="0"/>
              </a:rPr>
              <a:t>Zarpie</a:t>
            </a:r>
            <a:r>
              <a:rPr lang="en-US" sz="2000" dirty="0">
                <a:solidFill>
                  <a:schemeClr val="bg1">
                    <a:lumMod val="85000"/>
                  </a:schemeClr>
                </a:solidFill>
                <a:latin typeface="Times New Roman" panose="02020603050405020304" pitchFamily="18" charset="0"/>
                <a:cs typeface="Times New Roman" panose="02020603050405020304" pitchFamily="18" charset="0"/>
              </a:rPr>
              <a:t>.”</a:t>
            </a:r>
          </a:p>
        </p:txBody>
      </p:sp>
      <p:sp>
        <p:nvSpPr>
          <p:cNvPr id="21" name="Rectangle 20">
            <a:extLst>
              <a:ext uri="{FF2B5EF4-FFF2-40B4-BE49-F238E27FC236}">
                <a16:creationId xmlns:a16="http://schemas.microsoft.com/office/drawing/2014/main" id="{6C141286-8C4E-4E37-B2DE-8EDF15A72681}"/>
              </a:ext>
            </a:extLst>
          </p:cNvPr>
          <p:cNvSpPr/>
          <p:nvPr/>
        </p:nvSpPr>
        <p:spPr>
          <a:xfrm>
            <a:off x="137159" y="6429369"/>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
        <p:nvSpPr>
          <p:cNvPr id="24" name="Title 3">
            <a:extLst>
              <a:ext uri="{FF2B5EF4-FFF2-40B4-BE49-F238E27FC236}">
                <a16:creationId xmlns:a16="http://schemas.microsoft.com/office/drawing/2014/main" id="{C79433FF-F6ED-420E-A3F9-AA1947C836AE}"/>
              </a:ext>
            </a:extLst>
          </p:cNvPr>
          <p:cNvSpPr txBox="1">
            <a:spLocks/>
          </p:cNvSpPr>
          <p:nvPr/>
        </p:nvSpPr>
        <p:spPr>
          <a:xfrm>
            <a:off x="7066236" y="7335"/>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Specific</a:t>
            </a:r>
          </a:p>
        </p:txBody>
      </p:sp>
      <p:sp>
        <p:nvSpPr>
          <p:cNvPr id="25" name="TextBox 24">
            <a:extLst>
              <a:ext uri="{FF2B5EF4-FFF2-40B4-BE49-F238E27FC236}">
                <a16:creationId xmlns:a16="http://schemas.microsoft.com/office/drawing/2014/main" id="{AF4D3D6B-4C0E-4DC4-8DBB-DEE75746045B}"/>
              </a:ext>
            </a:extLst>
          </p:cNvPr>
          <p:cNvSpPr txBox="1"/>
          <p:nvPr/>
        </p:nvSpPr>
        <p:spPr>
          <a:xfrm>
            <a:off x="7048707" y="575258"/>
            <a:ext cx="2109873"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“This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26" name="Title 3">
            <a:extLst>
              <a:ext uri="{FF2B5EF4-FFF2-40B4-BE49-F238E27FC236}">
                <a16:creationId xmlns:a16="http://schemas.microsoft.com/office/drawing/2014/main" id="{D74F4150-06EA-4B3E-9600-4BA7243133F0}"/>
              </a:ext>
            </a:extLst>
          </p:cNvPr>
          <p:cNvSpPr txBox="1">
            <a:spLocks/>
          </p:cNvSpPr>
          <p:nvPr/>
        </p:nvSpPr>
        <p:spPr>
          <a:xfrm>
            <a:off x="377722" y="-10084"/>
            <a:ext cx="3702298"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Formal explanation</a:t>
            </a:r>
          </a:p>
        </p:txBody>
      </p:sp>
      <p:sp>
        <p:nvSpPr>
          <p:cNvPr id="27" name="TextBox 26">
            <a:extLst>
              <a:ext uri="{FF2B5EF4-FFF2-40B4-BE49-F238E27FC236}">
                <a16:creationId xmlns:a16="http://schemas.microsoft.com/office/drawing/2014/main" id="{2DCFBE85-D7D7-4058-9B01-428081BCA514}"/>
              </a:ext>
            </a:extLst>
          </p:cNvPr>
          <p:cNvSpPr txBox="1"/>
          <p:nvPr/>
        </p:nvSpPr>
        <p:spPr>
          <a:xfrm>
            <a:off x="385126" y="557839"/>
            <a:ext cx="4102405"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“She… because she’s a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28" name="Title 3">
            <a:extLst>
              <a:ext uri="{FF2B5EF4-FFF2-40B4-BE49-F238E27FC236}">
                <a16:creationId xmlns:a16="http://schemas.microsoft.com/office/drawing/2014/main" id="{6983CE38-D58F-4EDE-85B8-840013F07768}"/>
              </a:ext>
            </a:extLst>
          </p:cNvPr>
          <p:cNvSpPr txBox="1">
            <a:spLocks/>
          </p:cNvSpPr>
          <p:nvPr/>
        </p:nvSpPr>
        <p:spPr>
          <a:xfrm>
            <a:off x="4984382" y="-10084"/>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3800" dirty="0">
                <a:latin typeface="Gill Sans MT" panose="020B0502020104020203" pitchFamily="34" charset="0"/>
              </a:rPr>
              <a:t>Generic</a:t>
            </a:r>
          </a:p>
        </p:txBody>
      </p:sp>
      <p:sp>
        <p:nvSpPr>
          <p:cNvPr id="29" name="TextBox 28">
            <a:extLst>
              <a:ext uri="{FF2B5EF4-FFF2-40B4-BE49-F238E27FC236}">
                <a16:creationId xmlns:a16="http://schemas.microsoft.com/office/drawing/2014/main" id="{FB3F6D59-A34C-4F85-8CD2-CB5402D704AC}"/>
              </a:ext>
            </a:extLst>
          </p:cNvPr>
          <p:cNvSpPr txBox="1"/>
          <p:nvPr/>
        </p:nvSpPr>
        <p:spPr>
          <a:xfrm>
            <a:off x="4966853" y="557839"/>
            <a:ext cx="1604927"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Zarpies</a:t>
            </a:r>
            <a:r>
              <a:rPr lang="en-US" sz="2400" dirty="0">
                <a:latin typeface="Cambria" panose="02040503050406030204" pitchFamily="18" charset="0"/>
                <a:ea typeface="Cambria" panose="02040503050406030204" pitchFamily="18" charset="0"/>
              </a:rPr>
              <a:t>…”</a:t>
            </a:r>
          </a:p>
        </p:txBody>
      </p:sp>
    </p:spTree>
    <p:extLst>
      <p:ext uri="{BB962C8B-B14F-4D97-AF65-F5344CB8AC3E}">
        <p14:creationId xmlns:p14="http://schemas.microsoft.com/office/powerpoint/2010/main" val="41385447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B132D7-48F7-43CD-8B41-295806055A6D}"/>
              </a:ext>
            </a:extLst>
          </p:cNvPr>
          <p:cNvPicPr>
            <a:picLocks noChangeAspect="1"/>
          </p:cNvPicPr>
          <p:nvPr/>
        </p:nvPicPr>
        <p:blipFill>
          <a:blip r:embed="rId3"/>
          <a:stretch>
            <a:fillRect/>
          </a:stretch>
        </p:blipFill>
        <p:spPr>
          <a:xfrm>
            <a:off x="1375734" y="1224607"/>
            <a:ext cx="9147887" cy="5403396"/>
          </a:xfrm>
          <a:prstGeom prst="rect">
            <a:avLst/>
          </a:prstGeom>
        </p:spPr>
      </p:pic>
      <p:sp>
        <p:nvSpPr>
          <p:cNvPr id="2" name="Rectangle 1">
            <a:extLst>
              <a:ext uri="{FF2B5EF4-FFF2-40B4-BE49-F238E27FC236}">
                <a16:creationId xmlns:a16="http://schemas.microsoft.com/office/drawing/2014/main" id="{F6ED8B02-E1F7-4B69-A8D0-3D45E80B3961}"/>
              </a:ext>
            </a:extLst>
          </p:cNvPr>
          <p:cNvSpPr/>
          <p:nvPr/>
        </p:nvSpPr>
        <p:spPr>
          <a:xfrm>
            <a:off x="137159" y="6028613"/>
            <a:ext cx="2310063" cy="400110"/>
          </a:xfrm>
          <a:prstGeom prst="rect">
            <a:avLst/>
          </a:prstGeom>
        </p:spPr>
        <p:txBody>
          <a:bodyPr wrap="square">
            <a:spAutoFit/>
          </a:bodyPr>
          <a:lstStyle/>
          <a:p>
            <a:r>
              <a:rPr lang="en-US" sz="2000" dirty="0">
                <a:solidFill>
                  <a:srgbClr val="000000"/>
                </a:solidFill>
                <a:latin typeface="Gill Sans MT" panose="020B0502020104020203" pitchFamily="34" charset="0"/>
              </a:rPr>
              <a:t>e</a:t>
            </a:r>
            <a:r>
              <a:rPr lang="en-US" dirty="0">
                <a:solidFill>
                  <a:srgbClr val="000000"/>
                </a:solidFill>
                <a:latin typeface="Gill Sans MT" panose="020B0502020104020203" pitchFamily="34" charset="0"/>
              </a:rPr>
              <a:t>rror bars = 95% CIs</a:t>
            </a:r>
            <a:endParaRPr lang="en-US" dirty="0">
              <a:latin typeface="Gill Sans MT" panose="020B0502020104020203" pitchFamily="34" charset="0"/>
            </a:endParaRPr>
          </a:p>
        </p:txBody>
      </p:sp>
      <p:sp>
        <p:nvSpPr>
          <p:cNvPr id="6" name="Rectangle 5">
            <a:extLst>
              <a:ext uri="{FF2B5EF4-FFF2-40B4-BE49-F238E27FC236}">
                <a16:creationId xmlns:a16="http://schemas.microsoft.com/office/drawing/2014/main" id="{C5A51FC0-89BC-427D-B5FF-B47959CB550F}"/>
              </a:ext>
            </a:extLst>
          </p:cNvPr>
          <p:cNvSpPr/>
          <p:nvPr/>
        </p:nvSpPr>
        <p:spPr>
          <a:xfrm>
            <a:off x="220702" y="229997"/>
            <a:ext cx="11971298" cy="954107"/>
          </a:xfrm>
          <a:prstGeom prst="rect">
            <a:avLst/>
          </a:prstGeom>
        </p:spPr>
        <p:txBody>
          <a:bodyPr wrap="square">
            <a:spAutoFit/>
          </a:bodyPr>
          <a:lstStyle/>
          <a:p>
            <a:r>
              <a:rPr lang="en-US" sz="2800" b="1" dirty="0">
                <a:solidFill>
                  <a:srgbClr val="000000"/>
                </a:solidFill>
                <a:latin typeface="Gill Sans MT" panose="020B0502020104020203" pitchFamily="34" charset="0"/>
              </a:rPr>
              <a:t>Generics</a:t>
            </a:r>
            <a:r>
              <a:rPr lang="en-US" sz="2800" dirty="0">
                <a:solidFill>
                  <a:srgbClr val="000000"/>
                </a:solidFill>
                <a:latin typeface="Gill Sans MT" panose="020B0502020104020203" pitchFamily="34" charset="0"/>
              </a:rPr>
              <a:t> tell you the category is a </a:t>
            </a:r>
            <a:r>
              <a:rPr lang="en-US" sz="2800" b="1" dirty="0">
                <a:solidFill>
                  <a:srgbClr val="000000"/>
                </a:solidFill>
                <a:latin typeface="Gill Sans MT" panose="020B0502020104020203" pitchFamily="34" charset="0"/>
              </a:rPr>
              <a:t>kind</a:t>
            </a:r>
            <a:r>
              <a:rPr lang="en-US" sz="2800" dirty="0">
                <a:solidFill>
                  <a:srgbClr val="000000"/>
                </a:solidFill>
                <a:latin typeface="Gill Sans MT" panose="020B0502020104020203" pitchFamily="34" charset="0"/>
              </a:rPr>
              <a:t>, </a:t>
            </a:r>
            <a:br>
              <a:rPr lang="en-US" sz="2800" dirty="0">
                <a:solidFill>
                  <a:srgbClr val="000000"/>
                </a:solidFill>
                <a:latin typeface="Gill Sans MT" panose="020B0502020104020203" pitchFamily="34" charset="0"/>
              </a:rPr>
            </a:br>
            <a:r>
              <a:rPr lang="en-US" sz="2800" dirty="0">
                <a:solidFill>
                  <a:srgbClr val="000000"/>
                </a:solidFill>
                <a:latin typeface="Gill Sans MT" panose="020B0502020104020203" pitchFamily="34" charset="0"/>
              </a:rPr>
              <a:t>not necessarily that the kind has an essentialist structure.</a:t>
            </a:r>
            <a:endParaRPr lang="en-US" sz="2400" dirty="0">
              <a:latin typeface="Gill Sans MT" panose="020B0502020104020203" pitchFamily="34" charset="0"/>
            </a:endParaRPr>
          </a:p>
        </p:txBody>
      </p:sp>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 study 1</a:t>
            </a:r>
          </a:p>
        </p:txBody>
      </p:sp>
      <p:sp>
        <p:nvSpPr>
          <p:cNvPr id="10" name="Rectangle 9">
            <a:extLst>
              <a:ext uri="{FF2B5EF4-FFF2-40B4-BE49-F238E27FC236}">
                <a16:creationId xmlns:a16="http://schemas.microsoft.com/office/drawing/2014/main" id="{9E76BC48-B36B-4D52-904E-CE4EF9CA94D0}"/>
              </a:ext>
            </a:extLst>
          </p:cNvPr>
          <p:cNvSpPr/>
          <p:nvPr/>
        </p:nvSpPr>
        <p:spPr>
          <a:xfrm>
            <a:off x="137159" y="6428723"/>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
        <p:nvSpPr>
          <p:cNvPr id="11" name="Rectangle 10">
            <a:extLst>
              <a:ext uri="{FF2B5EF4-FFF2-40B4-BE49-F238E27FC236}">
                <a16:creationId xmlns:a16="http://schemas.microsoft.com/office/drawing/2014/main" id="{FFE99DE0-784C-41B1-ABED-B72C8C1C8624}"/>
              </a:ext>
            </a:extLst>
          </p:cNvPr>
          <p:cNvSpPr/>
          <p:nvPr/>
        </p:nvSpPr>
        <p:spPr>
          <a:xfrm>
            <a:off x="3578459" y="1365309"/>
            <a:ext cx="3419252" cy="369332"/>
          </a:xfrm>
          <a:prstGeom prst="rect">
            <a:avLst/>
          </a:prstGeom>
        </p:spPr>
        <p:txBody>
          <a:bodyPr wrap="square">
            <a:spAutoFit/>
          </a:bodyPr>
          <a:lstStyle/>
          <a:p>
            <a:pPr algn="ctr"/>
            <a:r>
              <a:rPr lang="en-US" dirty="0">
                <a:latin typeface="Helvetica" panose="020B0604020202020204" pitchFamily="34" charset="0"/>
                <a:cs typeface="Helvetica" panose="020B0604020202020204" pitchFamily="34" charset="0"/>
              </a:rPr>
              <a:t>condition * measure interaction</a:t>
            </a:r>
          </a:p>
        </p:txBody>
      </p:sp>
      <p:sp>
        <p:nvSpPr>
          <p:cNvPr id="12" name="Title 3">
            <a:extLst>
              <a:ext uri="{FF2B5EF4-FFF2-40B4-BE49-F238E27FC236}">
                <a16:creationId xmlns:a16="http://schemas.microsoft.com/office/drawing/2014/main" id="{A1DE999F-0218-4C76-A397-01C60B1F994E}"/>
              </a:ext>
            </a:extLst>
          </p:cNvPr>
          <p:cNvSpPr txBox="1">
            <a:spLocks/>
          </p:cNvSpPr>
          <p:nvPr/>
        </p:nvSpPr>
        <p:spPr>
          <a:xfrm>
            <a:off x="6383532" y="1991473"/>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3200" dirty="0">
                <a:solidFill>
                  <a:schemeClr val="tx1"/>
                </a:solidFill>
                <a:latin typeface="Helvetica" panose="020B0604020202020204" pitchFamily="34" charset="0"/>
                <a:cs typeface="Helvetica" panose="020B0604020202020204" pitchFamily="34" charset="0"/>
              </a:rPr>
              <a:t>**</a:t>
            </a:r>
          </a:p>
        </p:txBody>
      </p:sp>
      <p:sp>
        <p:nvSpPr>
          <p:cNvPr id="13" name="Right Brace 12">
            <a:extLst>
              <a:ext uri="{FF2B5EF4-FFF2-40B4-BE49-F238E27FC236}">
                <a16:creationId xmlns:a16="http://schemas.microsoft.com/office/drawing/2014/main" id="{4A6B6F59-E587-4E86-9149-250755F977D8}"/>
              </a:ext>
            </a:extLst>
          </p:cNvPr>
          <p:cNvSpPr/>
          <p:nvPr/>
        </p:nvSpPr>
        <p:spPr>
          <a:xfrm rot="16200000">
            <a:off x="6546542" y="1739014"/>
            <a:ext cx="151862" cy="1357745"/>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Title 3">
            <a:extLst>
              <a:ext uri="{FF2B5EF4-FFF2-40B4-BE49-F238E27FC236}">
                <a16:creationId xmlns:a16="http://schemas.microsoft.com/office/drawing/2014/main" id="{A12FF65C-6D3C-46CF-B245-24226C9ED083}"/>
              </a:ext>
            </a:extLst>
          </p:cNvPr>
          <p:cNvSpPr txBox="1">
            <a:spLocks/>
          </p:cNvSpPr>
          <p:nvPr/>
        </p:nvSpPr>
        <p:spPr>
          <a:xfrm>
            <a:off x="3612624" y="2727363"/>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3200" dirty="0">
                <a:solidFill>
                  <a:schemeClr val="tx1"/>
                </a:solidFill>
                <a:latin typeface="Helvetica" panose="020B0604020202020204" pitchFamily="34" charset="0"/>
                <a:cs typeface="Helvetica" panose="020B0604020202020204" pitchFamily="34" charset="0"/>
              </a:rPr>
              <a:t>*</a:t>
            </a:r>
          </a:p>
        </p:txBody>
      </p:sp>
      <p:sp>
        <p:nvSpPr>
          <p:cNvPr id="15" name="Right Brace 14">
            <a:extLst>
              <a:ext uri="{FF2B5EF4-FFF2-40B4-BE49-F238E27FC236}">
                <a16:creationId xmlns:a16="http://schemas.microsoft.com/office/drawing/2014/main" id="{546F42FD-2B69-433E-B98B-5120A35C7BE9}"/>
              </a:ext>
            </a:extLst>
          </p:cNvPr>
          <p:cNvSpPr/>
          <p:nvPr/>
        </p:nvSpPr>
        <p:spPr>
          <a:xfrm rot="16200000">
            <a:off x="3775634" y="2474904"/>
            <a:ext cx="151862" cy="1357745"/>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762056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screenshot of a cell phone&#10;&#10;Description automatically generated">
            <a:extLst>
              <a:ext uri="{FF2B5EF4-FFF2-40B4-BE49-F238E27FC236}">
                <a16:creationId xmlns:a16="http://schemas.microsoft.com/office/drawing/2014/main" id="{AD1E8D3A-C9F4-4EC0-8770-82425B07F45D}"/>
              </a:ext>
            </a:extLst>
          </p:cNvPr>
          <p:cNvPicPr>
            <a:picLocks noChangeAspect="1"/>
          </p:cNvPicPr>
          <p:nvPr/>
        </p:nvPicPr>
        <p:blipFill>
          <a:blip r:embed="rId3"/>
          <a:stretch>
            <a:fillRect/>
          </a:stretch>
        </p:blipFill>
        <p:spPr>
          <a:xfrm>
            <a:off x="5462548" y="1690255"/>
            <a:ext cx="6132349" cy="3832718"/>
          </a:xfrm>
          <a:prstGeom prst="rect">
            <a:avLst/>
          </a:prstGeom>
        </p:spPr>
      </p:pic>
      <p:sp>
        <p:nvSpPr>
          <p:cNvPr id="2" name="Rectangle 1">
            <a:extLst>
              <a:ext uri="{FF2B5EF4-FFF2-40B4-BE49-F238E27FC236}">
                <a16:creationId xmlns:a16="http://schemas.microsoft.com/office/drawing/2014/main" id="{F6ED8B02-E1F7-4B69-A8D0-3D45E80B3961}"/>
              </a:ext>
            </a:extLst>
          </p:cNvPr>
          <p:cNvSpPr/>
          <p:nvPr/>
        </p:nvSpPr>
        <p:spPr>
          <a:xfrm>
            <a:off x="137159" y="6028613"/>
            <a:ext cx="2310063" cy="400110"/>
          </a:xfrm>
          <a:prstGeom prst="rect">
            <a:avLst/>
          </a:prstGeom>
        </p:spPr>
        <p:txBody>
          <a:bodyPr wrap="square">
            <a:spAutoFit/>
          </a:bodyPr>
          <a:lstStyle/>
          <a:p>
            <a:r>
              <a:rPr lang="en-US" sz="2000" dirty="0">
                <a:solidFill>
                  <a:srgbClr val="000000"/>
                </a:solidFill>
                <a:latin typeface="Gill Sans MT" panose="020B0502020104020203" pitchFamily="34" charset="0"/>
              </a:rPr>
              <a:t>e</a:t>
            </a:r>
            <a:r>
              <a:rPr lang="en-US" dirty="0">
                <a:solidFill>
                  <a:srgbClr val="000000"/>
                </a:solidFill>
                <a:latin typeface="Gill Sans MT" panose="020B0502020104020203" pitchFamily="34" charset="0"/>
              </a:rPr>
              <a:t>rror bars = 95% CIs</a:t>
            </a:r>
            <a:endParaRPr lang="en-US" dirty="0">
              <a:latin typeface="Gill Sans MT" panose="020B0502020104020203" pitchFamily="34" charset="0"/>
            </a:endParaRPr>
          </a:p>
        </p:txBody>
      </p:sp>
      <p:sp>
        <p:nvSpPr>
          <p:cNvPr id="10" name="Rectangle 9">
            <a:extLst>
              <a:ext uri="{FF2B5EF4-FFF2-40B4-BE49-F238E27FC236}">
                <a16:creationId xmlns:a16="http://schemas.microsoft.com/office/drawing/2014/main" id="{9E76BC48-B36B-4D52-904E-CE4EF9CA94D0}"/>
              </a:ext>
            </a:extLst>
          </p:cNvPr>
          <p:cNvSpPr/>
          <p:nvPr/>
        </p:nvSpPr>
        <p:spPr>
          <a:xfrm>
            <a:off x="137159" y="6428723"/>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pic>
        <p:nvPicPr>
          <p:cNvPr id="20" name="Picture 19">
            <a:extLst>
              <a:ext uri="{FF2B5EF4-FFF2-40B4-BE49-F238E27FC236}">
                <a16:creationId xmlns:a16="http://schemas.microsoft.com/office/drawing/2014/main" id="{EDD14E6A-6AA0-4585-B799-366481EB7DA5}"/>
              </a:ext>
            </a:extLst>
          </p:cNvPr>
          <p:cNvPicPr>
            <a:picLocks noChangeAspect="1"/>
          </p:cNvPicPr>
          <p:nvPr/>
        </p:nvPicPr>
        <p:blipFill rotWithShape="1">
          <a:blip r:embed="rId4"/>
          <a:srcRect r="22844"/>
          <a:stretch/>
        </p:blipFill>
        <p:spPr>
          <a:xfrm>
            <a:off x="137160" y="1611356"/>
            <a:ext cx="5155276" cy="3946648"/>
          </a:xfrm>
          <a:prstGeom prst="rect">
            <a:avLst/>
          </a:prstGeom>
        </p:spPr>
      </p:pic>
      <p:sp>
        <p:nvSpPr>
          <p:cNvPr id="19" name="Rectangle 18">
            <a:extLst>
              <a:ext uri="{FF2B5EF4-FFF2-40B4-BE49-F238E27FC236}">
                <a16:creationId xmlns:a16="http://schemas.microsoft.com/office/drawing/2014/main" id="{E383FC17-A13E-4342-BC10-FFF5F62E7821}"/>
              </a:ext>
            </a:extLst>
          </p:cNvPr>
          <p:cNvSpPr/>
          <p:nvPr/>
        </p:nvSpPr>
        <p:spPr>
          <a:xfrm>
            <a:off x="7051964" y="1787236"/>
            <a:ext cx="401781" cy="3172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5A08E4A-9E2B-434B-9D76-F80D9B7BD399}"/>
              </a:ext>
            </a:extLst>
          </p:cNvPr>
          <p:cNvSpPr/>
          <p:nvPr/>
        </p:nvSpPr>
        <p:spPr>
          <a:xfrm>
            <a:off x="9018630" y="1787236"/>
            <a:ext cx="401781" cy="3172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8A6ED125-B836-4199-BFD7-305D921B7A7C}"/>
              </a:ext>
            </a:extLst>
          </p:cNvPr>
          <p:cNvSpPr/>
          <p:nvPr/>
        </p:nvSpPr>
        <p:spPr>
          <a:xfrm flipV="1">
            <a:off x="10547043" y="3457574"/>
            <a:ext cx="1071869" cy="17303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BF3BE0E-D3E5-47C6-9806-C7D8BCCC7F1E}"/>
              </a:ext>
            </a:extLst>
          </p:cNvPr>
          <p:cNvSpPr/>
          <p:nvPr/>
        </p:nvSpPr>
        <p:spPr>
          <a:xfrm>
            <a:off x="220702" y="229997"/>
            <a:ext cx="11971298" cy="954107"/>
          </a:xfrm>
          <a:prstGeom prst="rect">
            <a:avLst/>
          </a:prstGeom>
        </p:spPr>
        <p:txBody>
          <a:bodyPr wrap="square">
            <a:spAutoFit/>
          </a:bodyPr>
          <a:lstStyle/>
          <a:p>
            <a:r>
              <a:rPr lang="en-US" sz="2800" b="1" dirty="0">
                <a:solidFill>
                  <a:srgbClr val="000000"/>
                </a:solidFill>
                <a:latin typeface="Gill Sans MT" panose="020B0502020104020203" pitchFamily="34" charset="0"/>
              </a:rPr>
              <a:t>Generics</a:t>
            </a:r>
            <a:r>
              <a:rPr lang="en-US" sz="2800" dirty="0">
                <a:solidFill>
                  <a:srgbClr val="000000"/>
                </a:solidFill>
                <a:latin typeface="Gill Sans MT" panose="020B0502020104020203" pitchFamily="34" charset="0"/>
              </a:rPr>
              <a:t> tell you the category is a </a:t>
            </a:r>
            <a:r>
              <a:rPr lang="en-US" sz="2800" b="1" dirty="0">
                <a:solidFill>
                  <a:srgbClr val="000000"/>
                </a:solidFill>
                <a:latin typeface="Gill Sans MT" panose="020B0502020104020203" pitchFamily="34" charset="0"/>
              </a:rPr>
              <a:t>kind</a:t>
            </a:r>
            <a:r>
              <a:rPr lang="en-US" sz="2800" dirty="0">
                <a:solidFill>
                  <a:srgbClr val="000000"/>
                </a:solidFill>
                <a:latin typeface="Gill Sans MT" panose="020B0502020104020203" pitchFamily="34" charset="0"/>
              </a:rPr>
              <a:t>, </a:t>
            </a:r>
            <a:br>
              <a:rPr lang="en-US" sz="2800" dirty="0">
                <a:solidFill>
                  <a:srgbClr val="000000"/>
                </a:solidFill>
                <a:latin typeface="Gill Sans MT" panose="020B0502020104020203" pitchFamily="34" charset="0"/>
              </a:rPr>
            </a:br>
            <a:r>
              <a:rPr lang="en-US" sz="2800" dirty="0">
                <a:solidFill>
                  <a:srgbClr val="000000"/>
                </a:solidFill>
                <a:latin typeface="Gill Sans MT" panose="020B0502020104020203" pitchFamily="34" charset="0"/>
              </a:rPr>
              <a:t>not necessarily that the kind has an essentialist structure.</a:t>
            </a:r>
            <a:endParaRPr lang="en-US" sz="2400" dirty="0">
              <a:latin typeface="Gill Sans MT" panose="020B0502020104020203" pitchFamily="34" charset="0"/>
            </a:endParaRPr>
          </a:p>
        </p:txBody>
      </p:sp>
      <p:sp>
        <p:nvSpPr>
          <p:cNvPr id="26" name="Rectangle 25">
            <a:extLst>
              <a:ext uri="{FF2B5EF4-FFF2-40B4-BE49-F238E27FC236}">
                <a16:creationId xmlns:a16="http://schemas.microsoft.com/office/drawing/2014/main" id="{FD333A72-8710-44D0-9B19-E5EDBD2D969A}"/>
              </a:ext>
            </a:extLst>
          </p:cNvPr>
          <p:cNvSpPr/>
          <p:nvPr/>
        </p:nvSpPr>
        <p:spPr>
          <a:xfrm>
            <a:off x="1181623" y="1325146"/>
            <a:ext cx="3419252" cy="369332"/>
          </a:xfrm>
          <a:prstGeom prst="rect">
            <a:avLst/>
          </a:prstGeom>
        </p:spPr>
        <p:txBody>
          <a:bodyPr wrap="square">
            <a:spAutoFit/>
          </a:bodyPr>
          <a:lstStyle/>
          <a:p>
            <a:pPr algn="ctr"/>
            <a:r>
              <a:rPr lang="en-US" dirty="0">
                <a:latin typeface="Helvetica" panose="020B0604020202020204" pitchFamily="34" charset="0"/>
                <a:cs typeface="Helvetica" panose="020B0604020202020204" pitchFamily="34" charset="0"/>
              </a:rPr>
              <a:t>Noyes &amp; Keil, 2019: study 1</a:t>
            </a:r>
          </a:p>
        </p:txBody>
      </p:sp>
      <p:sp>
        <p:nvSpPr>
          <p:cNvPr id="27" name="Rectangle 26">
            <a:extLst>
              <a:ext uri="{FF2B5EF4-FFF2-40B4-BE49-F238E27FC236}">
                <a16:creationId xmlns:a16="http://schemas.microsoft.com/office/drawing/2014/main" id="{38FA469B-D47F-48F7-BAE9-B4E35ABE19CE}"/>
              </a:ext>
            </a:extLst>
          </p:cNvPr>
          <p:cNvSpPr/>
          <p:nvPr/>
        </p:nvSpPr>
        <p:spPr>
          <a:xfrm>
            <a:off x="6655323" y="1325146"/>
            <a:ext cx="3419252" cy="369332"/>
          </a:xfrm>
          <a:prstGeom prst="rect">
            <a:avLst/>
          </a:prstGeom>
        </p:spPr>
        <p:txBody>
          <a:bodyPr wrap="square">
            <a:spAutoFit/>
          </a:bodyPr>
          <a:lstStyle/>
          <a:p>
            <a:pPr algn="ctr"/>
            <a:r>
              <a:rPr lang="en-US" dirty="0">
                <a:latin typeface="Helvetica" panose="020B0604020202020204" pitchFamily="34" charset="0"/>
                <a:cs typeface="Helvetica" panose="020B0604020202020204" pitchFamily="34" charset="0"/>
              </a:rPr>
              <a:t>our study</a:t>
            </a:r>
          </a:p>
        </p:txBody>
      </p:sp>
      <p:sp>
        <p:nvSpPr>
          <p:cNvPr id="28" name="Rectangle 27">
            <a:extLst>
              <a:ext uri="{FF2B5EF4-FFF2-40B4-BE49-F238E27FC236}">
                <a16:creationId xmlns:a16="http://schemas.microsoft.com/office/drawing/2014/main" id="{8B14327A-BB82-49AA-A15F-B8AD60EE1D05}"/>
              </a:ext>
            </a:extLst>
          </p:cNvPr>
          <p:cNvSpPr/>
          <p:nvPr/>
        </p:nvSpPr>
        <p:spPr>
          <a:xfrm>
            <a:off x="6858435" y="6028613"/>
            <a:ext cx="5550374" cy="523220"/>
          </a:xfrm>
          <a:prstGeom prst="rect">
            <a:avLst/>
          </a:prstGeom>
        </p:spPr>
        <p:txBody>
          <a:bodyPr wrap="square">
            <a:spAutoFit/>
          </a:bodyPr>
          <a:lstStyle/>
          <a:p>
            <a:r>
              <a:rPr lang="en-US" sz="2800" dirty="0">
                <a:latin typeface="Gill Sans MT" panose="020B0502020104020203" pitchFamily="34" charset="0"/>
              </a:rPr>
              <a:t>replicated the generics findings!</a:t>
            </a:r>
          </a:p>
        </p:txBody>
      </p:sp>
      <p:sp>
        <p:nvSpPr>
          <p:cNvPr id="29" name="Title 3">
            <a:extLst>
              <a:ext uri="{FF2B5EF4-FFF2-40B4-BE49-F238E27FC236}">
                <a16:creationId xmlns:a16="http://schemas.microsoft.com/office/drawing/2014/main" id="{751F3744-6BAF-47DC-9FD2-837309374AF4}"/>
              </a:ext>
            </a:extLst>
          </p:cNvPr>
          <p:cNvSpPr txBox="1">
            <a:spLocks/>
          </p:cNvSpPr>
          <p:nvPr/>
        </p:nvSpPr>
        <p:spPr>
          <a:xfrm>
            <a:off x="3737314" y="1949910"/>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2800" dirty="0">
                <a:solidFill>
                  <a:schemeClr val="tx1"/>
                </a:solidFill>
                <a:latin typeface="Helvetica" panose="020B0604020202020204" pitchFamily="34" charset="0"/>
                <a:cs typeface="Helvetica" panose="020B0604020202020204" pitchFamily="34" charset="0"/>
              </a:rPr>
              <a:t>**</a:t>
            </a:r>
          </a:p>
        </p:txBody>
      </p:sp>
      <p:sp>
        <p:nvSpPr>
          <p:cNvPr id="30" name="Title 3">
            <a:extLst>
              <a:ext uri="{FF2B5EF4-FFF2-40B4-BE49-F238E27FC236}">
                <a16:creationId xmlns:a16="http://schemas.microsoft.com/office/drawing/2014/main" id="{99EC525D-6E33-4CAC-BBBA-3A5D8CC7E05F}"/>
              </a:ext>
            </a:extLst>
          </p:cNvPr>
          <p:cNvSpPr txBox="1">
            <a:spLocks/>
          </p:cNvSpPr>
          <p:nvPr/>
        </p:nvSpPr>
        <p:spPr>
          <a:xfrm>
            <a:off x="8980579" y="1964533"/>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2800" dirty="0">
                <a:solidFill>
                  <a:schemeClr val="tx1"/>
                </a:solidFill>
                <a:latin typeface="Helvetica" panose="020B0604020202020204" pitchFamily="34" charset="0"/>
                <a:cs typeface="Helvetica" panose="020B0604020202020204" pitchFamily="34" charset="0"/>
              </a:rPr>
              <a:t>**</a:t>
            </a:r>
          </a:p>
        </p:txBody>
      </p:sp>
      <p:sp>
        <p:nvSpPr>
          <p:cNvPr id="32" name="Right Brace 31">
            <a:extLst>
              <a:ext uri="{FF2B5EF4-FFF2-40B4-BE49-F238E27FC236}">
                <a16:creationId xmlns:a16="http://schemas.microsoft.com/office/drawing/2014/main" id="{F9037944-ADE2-4501-BFBA-3216D0978F58}"/>
              </a:ext>
            </a:extLst>
          </p:cNvPr>
          <p:cNvSpPr/>
          <p:nvPr/>
        </p:nvSpPr>
        <p:spPr>
          <a:xfrm rot="16200000">
            <a:off x="9157487" y="1817572"/>
            <a:ext cx="124066" cy="1131902"/>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Right Brace 33">
            <a:extLst>
              <a:ext uri="{FF2B5EF4-FFF2-40B4-BE49-F238E27FC236}">
                <a16:creationId xmlns:a16="http://schemas.microsoft.com/office/drawing/2014/main" id="{300F1599-F586-4EC4-BBE4-20549DF4D964}"/>
              </a:ext>
            </a:extLst>
          </p:cNvPr>
          <p:cNvSpPr/>
          <p:nvPr/>
        </p:nvSpPr>
        <p:spPr>
          <a:xfrm rot="16200000">
            <a:off x="3903465" y="1838732"/>
            <a:ext cx="124066" cy="1131902"/>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Rectangle 34">
            <a:extLst>
              <a:ext uri="{FF2B5EF4-FFF2-40B4-BE49-F238E27FC236}">
                <a16:creationId xmlns:a16="http://schemas.microsoft.com/office/drawing/2014/main" id="{5586523D-CF73-4783-94FB-52FB74A9CF91}"/>
              </a:ext>
            </a:extLst>
          </p:cNvPr>
          <p:cNvSpPr/>
          <p:nvPr/>
        </p:nvSpPr>
        <p:spPr>
          <a:xfrm>
            <a:off x="1196374" y="1719968"/>
            <a:ext cx="3419252" cy="338554"/>
          </a:xfrm>
          <a:prstGeom prst="rect">
            <a:avLst/>
          </a:prstGeom>
        </p:spPr>
        <p:txBody>
          <a:bodyPr wrap="square">
            <a:spAutoFit/>
          </a:bodyPr>
          <a:lstStyle/>
          <a:p>
            <a:pPr algn="ctr"/>
            <a:r>
              <a:rPr lang="en-US" sz="1600" dirty="0">
                <a:latin typeface="Helvetica" panose="020B0604020202020204" pitchFamily="34" charset="0"/>
                <a:cs typeface="Helvetica" panose="020B0604020202020204" pitchFamily="34" charset="0"/>
              </a:rPr>
              <a:t>condition * measure interaction</a:t>
            </a:r>
          </a:p>
        </p:txBody>
      </p:sp>
      <p:sp>
        <p:nvSpPr>
          <p:cNvPr id="36" name="Rectangle 35">
            <a:extLst>
              <a:ext uri="{FF2B5EF4-FFF2-40B4-BE49-F238E27FC236}">
                <a16:creationId xmlns:a16="http://schemas.microsoft.com/office/drawing/2014/main" id="{0D0D66A0-0311-48A2-A05F-B0700A8B26AD}"/>
              </a:ext>
            </a:extLst>
          </p:cNvPr>
          <p:cNvSpPr/>
          <p:nvPr/>
        </p:nvSpPr>
        <p:spPr>
          <a:xfrm>
            <a:off x="6655323" y="1733823"/>
            <a:ext cx="3419252" cy="338554"/>
          </a:xfrm>
          <a:prstGeom prst="rect">
            <a:avLst/>
          </a:prstGeom>
        </p:spPr>
        <p:txBody>
          <a:bodyPr wrap="square">
            <a:spAutoFit/>
          </a:bodyPr>
          <a:lstStyle/>
          <a:p>
            <a:pPr algn="ctr"/>
            <a:r>
              <a:rPr lang="en-US" sz="1600" dirty="0">
                <a:latin typeface="Helvetica" panose="020B0604020202020204" pitchFamily="34" charset="0"/>
                <a:cs typeface="Helvetica" panose="020B0604020202020204" pitchFamily="34" charset="0"/>
              </a:rPr>
              <a:t>condition * measure interaction</a:t>
            </a:r>
          </a:p>
        </p:txBody>
      </p:sp>
      <p:sp>
        <p:nvSpPr>
          <p:cNvPr id="39" name="Title 3">
            <a:extLst>
              <a:ext uri="{FF2B5EF4-FFF2-40B4-BE49-F238E27FC236}">
                <a16:creationId xmlns:a16="http://schemas.microsoft.com/office/drawing/2014/main" id="{93EE3632-B263-45E6-988A-F3272072D504}"/>
              </a:ext>
            </a:extLst>
          </p:cNvPr>
          <p:cNvSpPr txBox="1">
            <a:spLocks/>
          </p:cNvSpPr>
          <p:nvPr/>
        </p:nvSpPr>
        <p:spPr>
          <a:xfrm>
            <a:off x="1721841" y="2445556"/>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2800" dirty="0">
                <a:solidFill>
                  <a:schemeClr val="tx1"/>
                </a:solidFill>
                <a:latin typeface="Helvetica" panose="020B0604020202020204" pitchFamily="34" charset="0"/>
                <a:cs typeface="Helvetica" panose="020B0604020202020204" pitchFamily="34" charset="0"/>
              </a:rPr>
              <a:t>*</a:t>
            </a:r>
          </a:p>
        </p:txBody>
      </p:sp>
      <p:sp>
        <p:nvSpPr>
          <p:cNvPr id="40" name="Right Brace 39">
            <a:extLst>
              <a:ext uri="{FF2B5EF4-FFF2-40B4-BE49-F238E27FC236}">
                <a16:creationId xmlns:a16="http://schemas.microsoft.com/office/drawing/2014/main" id="{EAD8AD72-C997-4E30-B3F3-6AD5D675A02A}"/>
              </a:ext>
            </a:extLst>
          </p:cNvPr>
          <p:cNvSpPr/>
          <p:nvPr/>
        </p:nvSpPr>
        <p:spPr>
          <a:xfrm rot="16200000">
            <a:off x="1895132" y="2254972"/>
            <a:ext cx="151862" cy="1357745"/>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itle 3">
            <a:extLst>
              <a:ext uri="{FF2B5EF4-FFF2-40B4-BE49-F238E27FC236}">
                <a16:creationId xmlns:a16="http://schemas.microsoft.com/office/drawing/2014/main" id="{A6D4EF34-144F-4A54-89CB-657BF609E83F}"/>
              </a:ext>
            </a:extLst>
          </p:cNvPr>
          <p:cNvSpPr txBox="1">
            <a:spLocks/>
          </p:cNvSpPr>
          <p:nvPr/>
        </p:nvSpPr>
        <p:spPr>
          <a:xfrm>
            <a:off x="7109361" y="2445557"/>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2800" dirty="0">
                <a:solidFill>
                  <a:schemeClr val="tx1"/>
                </a:solidFill>
                <a:latin typeface="Helvetica" panose="020B0604020202020204" pitchFamily="34" charset="0"/>
                <a:cs typeface="Helvetica" panose="020B0604020202020204" pitchFamily="34" charset="0"/>
              </a:rPr>
              <a:t>*</a:t>
            </a:r>
          </a:p>
        </p:txBody>
      </p:sp>
      <p:sp>
        <p:nvSpPr>
          <p:cNvPr id="42" name="Right Brace 41">
            <a:extLst>
              <a:ext uri="{FF2B5EF4-FFF2-40B4-BE49-F238E27FC236}">
                <a16:creationId xmlns:a16="http://schemas.microsoft.com/office/drawing/2014/main" id="{FB0BC7B4-FAE9-4BC7-B84D-BD724ABF07B1}"/>
              </a:ext>
            </a:extLst>
          </p:cNvPr>
          <p:cNvSpPr/>
          <p:nvPr/>
        </p:nvSpPr>
        <p:spPr>
          <a:xfrm rot="16200000">
            <a:off x="7282652" y="2254973"/>
            <a:ext cx="151862" cy="1357745"/>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00689972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P spid="30" grpId="0"/>
      <p:bldP spid="32" grpId="0" animBg="1"/>
      <p:bldP spid="36" grpId="0"/>
      <p:bldP spid="41" grpId="0"/>
      <p:bldP spid="42"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5004566-2267-4814-AC3B-5A34B00E60B0}"/>
              </a:ext>
            </a:extLst>
          </p:cNvPr>
          <p:cNvSpPr txBox="1"/>
          <p:nvPr/>
        </p:nvSpPr>
        <p:spPr>
          <a:xfrm>
            <a:off x="1355996" y="4656094"/>
            <a:ext cx="3936570" cy="1569660"/>
          </a:xfrm>
          <a:prstGeom prst="rect">
            <a:avLst/>
          </a:prstGeom>
          <a:noFill/>
        </p:spPr>
        <p:txBody>
          <a:bodyPr wrap="square" rtlCol="0">
            <a:spAutoFit/>
          </a:bodyPr>
          <a:lstStyle/>
          <a:p>
            <a:r>
              <a:rPr lang="en-US" sz="2400" dirty="0">
                <a:latin typeface="Gill Sans MT" panose="020B0502020104020203" pitchFamily="34" charset="0"/>
              </a:rPr>
              <a:t>category is a </a:t>
            </a:r>
            <a:r>
              <a:rPr lang="en-US" sz="2400" b="1" dirty="0">
                <a:latin typeface="Gill Sans MT" panose="020B0502020104020203" pitchFamily="34" charset="0"/>
              </a:rPr>
              <a:t>natural kind and possesses an </a:t>
            </a:r>
            <a:br>
              <a:rPr lang="en-US" sz="2400" b="1" dirty="0">
                <a:latin typeface="Gill Sans MT" panose="020B0502020104020203" pitchFamily="34" charset="0"/>
              </a:rPr>
            </a:br>
            <a:r>
              <a:rPr lang="en-US" sz="2400" b="1" dirty="0">
                <a:latin typeface="Gill Sans MT" panose="020B0502020104020203" pitchFamily="34" charset="0"/>
              </a:rPr>
              <a:t>internal essence </a:t>
            </a:r>
            <a:r>
              <a:rPr lang="en-US" sz="2400" dirty="0">
                <a:latin typeface="Gill Sans MT" panose="020B0502020104020203" pitchFamily="34" charset="0"/>
              </a:rPr>
              <a:t>that </a:t>
            </a:r>
            <a:br>
              <a:rPr lang="en-US" sz="2400" dirty="0">
                <a:latin typeface="Gill Sans MT" panose="020B0502020104020203" pitchFamily="34" charset="0"/>
              </a:rPr>
            </a:br>
            <a:r>
              <a:rPr lang="en-US" sz="2400" dirty="0">
                <a:latin typeface="Gill Sans MT" panose="020B0502020104020203" pitchFamily="34" charset="0"/>
              </a:rPr>
              <a:t>causally produces properties</a:t>
            </a:r>
          </a:p>
        </p:txBody>
      </p:sp>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a:t>
            </a:r>
          </a:p>
        </p:txBody>
      </p:sp>
      <p:sp>
        <p:nvSpPr>
          <p:cNvPr id="17" name="Title 3">
            <a:extLst>
              <a:ext uri="{FF2B5EF4-FFF2-40B4-BE49-F238E27FC236}">
                <a16:creationId xmlns:a16="http://schemas.microsoft.com/office/drawing/2014/main" id="{618657C7-C771-496C-8874-35AFE6DA9338}"/>
              </a:ext>
            </a:extLst>
          </p:cNvPr>
          <p:cNvSpPr>
            <a:spLocks noGrp="1"/>
          </p:cNvSpPr>
          <p:nvPr>
            <p:ph type="title"/>
          </p:nvPr>
        </p:nvSpPr>
        <p:spPr>
          <a:xfrm>
            <a:off x="7354885" y="3841294"/>
            <a:ext cx="4519867" cy="809375"/>
          </a:xfrm>
        </p:spPr>
        <p:txBody>
          <a:bodyPr>
            <a:normAutofit/>
          </a:bodyPr>
          <a:lstStyle/>
          <a:p>
            <a:r>
              <a:rPr lang="en-US" sz="4400" dirty="0"/>
              <a:t>Structural context</a:t>
            </a:r>
          </a:p>
        </p:txBody>
      </p:sp>
      <p:sp>
        <p:nvSpPr>
          <p:cNvPr id="18" name="Title 3">
            <a:extLst>
              <a:ext uri="{FF2B5EF4-FFF2-40B4-BE49-F238E27FC236}">
                <a16:creationId xmlns:a16="http://schemas.microsoft.com/office/drawing/2014/main" id="{C3D72194-75F3-4435-9400-D6D9760E534F}"/>
              </a:ext>
            </a:extLst>
          </p:cNvPr>
          <p:cNvSpPr txBox="1">
            <a:spLocks/>
          </p:cNvSpPr>
          <p:nvPr/>
        </p:nvSpPr>
        <p:spPr>
          <a:xfrm>
            <a:off x="1355996" y="3831961"/>
            <a:ext cx="323935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Essentialism</a:t>
            </a:r>
          </a:p>
        </p:txBody>
      </p:sp>
      <p:sp>
        <p:nvSpPr>
          <p:cNvPr id="19" name="TextBox 18">
            <a:extLst>
              <a:ext uri="{FF2B5EF4-FFF2-40B4-BE49-F238E27FC236}">
                <a16:creationId xmlns:a16="http://schemas.microsoft.com/office/drawing/2014/main" id="{C2E5A03F-92FA-47A4-A969-4F36B3BB719D}"/>
              </a:ext>
            </a:extLst>
          </p:cNvPr>
          <p:cNvSpPr txBox="1"/>
          <p:nvPr/>
        </p:nvSpPr>
        <p:spPr>
          <a:xfrm>
            <a:off x="220124" y="1036261"/>
            <a:ext cx="3628223" cy="523220"/>
          </a:xfrm>
          <a:prstGeom prst="rect">
            <a:avLst/>
          </a:prstGeom>
          <a:noFill/>
        </p:spPr>
        <p:txBody>
          <a:bodyPr wrap="square" rtlCol="0">
            <a:spAutoFit/>
          </a:bodyPr>
          <a:lstStyle/>
          <a:p>
            <a:r>
              <a:rPr lang="en-US" sz="2800" i="1" dirty="0">
                <a:latin typeface="Gill Sans MT" panose="020B0502020104020203" pitchFamily="34" charset="0"/>
              </a:rPr>
              <a:t>What do generics tell us?</a:t>
            </a:r>
          </a:p>
        </p:txBody>
      </p:sp>
      <p:sp>
        <p:nvSpPr>
          <p:cNvPr id="22" name="Rectangle: Rounded Corners 21">
            <a:extLst>
              <a:ext uri="{FF2B5EF4-FFF2-40B4-BE49-F238E27FC236}">
                <a16:creationId xmlns:a16="http://schemas.microsoft.com/office/drawing/2014/main" id="{237CED84-100B-470E-B52A-0949CCC929DC}"/>
              </a:ext>
            </a:extLst>
          </p:cNvPr>
          <p:cNvSpPr/>
          <p:nvPr/>
        </p:nvSpPr>
        <p:spPr>
          <a:xfrm flipH="1">
            <a:off x="578973" y="4784574"/>
            <a:ext cx="599645" cy="624533"/>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3" name="Rectangle: Rounded Corners 22">
            <a:extLst>
              <a:ext uri="{FF2B5EF4-FFF2-40B4-BE49-F238E27FC236}">
                <a16:creationId xmlns:a16="http://schemas.microsoft.com/office/drawing/2014/main" id="{DCBA1390-F18E-4608-9346-9123F485D760}"/>
              </a:ext>
            </a:extLst>
          </p:cNvPr>
          <p:cNvSpPr/>
          <p:nvPr/>
        </p:nvSpPr>
        <p:spPr>
          <a:xfrm flipH="1">
            <a:off x="578973" y="4073412"/>
            <a:ext cx="614380" cy="624533"/>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4" name="Rectangle 23">
            <a:extLst>
              <a:ext uri="{FF2B5EF4-FFF2-40B4-BE49-F238E27FC236}">
                <a16:creationId xmlns:a16="http://schemas.microsoft.com/office/drawing/2014/main" id="{86D2BC58-1135-4365-941A-90622B083126}"/>
              </a:ext>
            </a:extLst>
          </p:cNvPr>
          <p:cNvSpPr/>
          <p:nvPr/>
        </p:nvSpPr>
        <p:spPr>
          <a:xfrm>
            <a:off x="6468042" y="4868339"/>
            <a:ext cx="648898" cy="635995"/>
          </a:xfrm>
          <a:prstGeom prst="rect">
            <a:avLst/>
          </a:prstGeom>
          <a:solidFill>
            <a:srgbClr val="FFF9F3"/>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5" name="Rectangle 24">
            <a:extLst>
              <a:ext uri="{FF2B5EF4-FFF2-40B4-BE49-F238E27FC236}">
                <a16:creationId xmlns:a16="http://schemas.microsoft.com/office/drawing/2014/main" id="{2188B0ED-33E4-4ED1-B3E8-4F9F564391DD}"/>
              </a:ext>
            </a:extLst>
          </p:cNvPr>
          <p:cNvSpPr/>
          <p:nvPr/>
        </p:nvSpPr>
        <p:spPr>
          <a:xfrm>
            <a:off x="6463082" y="4040155"/>
            <a:ext cx="648899" cy="639141"/>
          </a:xfrm>
          <a:prstGeom prst="rect">
            <a:avLst/>
          </a:prstGeom>
          <a:solidFill>
            <a:srgbClr val="F9FBF7"/>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MT" panose="020B0502020104020203" pitchFamily="34" charset="0"/>
            </a:endParaRPr>
          </a:p>
        </p:txBody>
      </p:sp>
      <p:sp>
        <p:nvSpPr>
          <p:cNvPr id="26" name="Rectangle: Rounded Corners 25">
            <a:extLst>
              <a:ext uri="{FF2B5EF4-FFF2-40B4-BE49-F238E27FC236}">
                <a16:creationId xmlns:a16="http://schemas.microsoft.com/office/drawing/2014/main" id="{86C606A3-B9DD-4111-BB2F-40C367377888}"/>
              </a:ext>
            </a:extLst>
          </p:cNvPr>
          <p:cNvSpPr/>
          <p:nvPr/>
        </p:nvSpPr>
        <p:spPr>
          <a:xfrm flipH="1">
            <a:off x="6594011" y="4980026"/>
            <a:ext cx="415257" cy="432492"/>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7" name="Rectangle: Rounded Corners 26">
            <a:extLst>
              <a:ext uri="{FF2B5EF4-FFF2-40B4-BE49-F238E27FC236}">
                <a16:creationId xmlns:a16="http://schemas.microsoft.com/office/drawing/2014/main" id="{4204ED7E-58C8-41BE-8EB6-F7D9DDC92C52}"/>
              </a:ext>
            </a:extLst>
          </p:cNvPr>
          <p:cNvSpPr/>
          <p:nvPr/>
        </p:nvSpPr>
        <p:spPr>
          <a:xfrm flipH="1">
            <a:off x="6589051" y="4149178"/>
            <a:ext cx="416472" cy="423355"/>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34" name="TextBox 33">
            <a:extLst>
              <a:ext uri="{FF2B5EF4-FFF2-40B4-BE49-F238E27FC236}">
                <a16:creationId xmlns:a16="http://schemas.microsoft.com/office/drawing/2014/main" id="{F3188DDA-6AFE-42D9-B058-2A93CB811DD3}"/>
              </a:ext>
            </a:extLst>
          </p:cNvPr>
          <p:cNvSpPr txBox="1"/>
          <p:nvPr/>
        </p:nvSpPr>
        <p:spPr>
          <a:xfrm>
            <a:off x="7354885" y="4697945"/>
            <a:ext cx="3936570" cy="1569660"/>
          </a:xfrm>
          <a:prstGeom prst="rect">
            <a:avLst/>
          </a:prstGeom>
          <a:noFill/>
        </p:spPr>
        <p:txBody>
          <a:bodyPr wrap="square" rtlCol="0">
            <a:spAutoFit/>
          </a:bodyPr>
          <a:lstStyle/>
          <a:p>
            <a:r>
              <a:rPr lang="en-US" sz="2400" dirty="0">
                <a:latin typeface="Gill Sans MT" panose="020B0502020104020203" pitchFamily="34" charset="0"/>
              </a:rPr>
              <a:t>category is </a:t>
            </a:r>
            <a:r>
              <a:rPr lang="en-US" sz="2400" b="1" dirty="0">
                <a:latin typeface="Gill Sans MT" panose="020B0502020104020203" pitchFamily="34" charset="0"/>
              </a:rPr>
              <a:t>situated in a stable external context</a:t>
            </a:r>
            <a:r>
              <a:rPr lang="en-US" sz="2400" dirty="0">
                <a:latin typeface="Gill Sans MT" panose="020B0502020104020203" pitchFamily="34" charset="0"/>
              </a:rPr>
              <a:t> </a:t>
            </a:r>
            <a:br>
              <a:rPr lang="en-US" sz="2400" dirty="0">
                <a:latin typeface="Gill Sans MT" panose="020B0502020104020203" pitchFamily="34" charset="0"/>
              </a:rPr>
            </a:br>
            <a:r>
              <a:rPr lang="en-US" sz="2400" b="1" dirty="0">
                <a:latin typeface="Gill Sans MT" panose="020B0502020104020203" pitchFamily="34" charset="0"/>
              </a:rPr>
              <a:t>(a structural context)</a:t>
            </a:r>
            <a:r>
              <a:rPr lang="en-US" sz="2400" dirty="0">
                <a:latin typeface="Gill Sans MT" panose="020B0502020104020203" pitchFamily="34" charset="0"/>
              </a:rPr>
              <a:t> that causally produces properties</a:t>
            </a:r>
          </a:p>
        </p:txBody>
      </p:sp>
      <p:sp>
        <p:nvSpPr>
          <p:cNvPr id="30" name="Title 3">
            <a:extLst>
              <a:ext uri="{FF2B5EF4-FFF2-40B4-BE49-F238E27FC236}">
                <a16:creationId xmlns:a16="http://schemas.microsoft.com/office/drawing/2014/main" id="{2D025A61-B8A8-49C3-8A97-A99939EDD85B}"/>
              </a:ext>
            </a:extLst>
          </p:cNvPr>
          <p:cNvSpPr txBox="1">
            <a:spLocks/>
          </p:cNvSpPr>
          <p:nvPr/>
        </p:nvSpPr>
        <p:spPr>
          <a:xfrm>
            <a:off x="2547647" y="-264970"/>
            <a:ext cx="3915435" cy="181059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4400" dirty="0">
                <a:latin typeface="Gill Sans MT" panose="020B0502020104020203" pitchFamily="34" charset="0"/>
              </a:rPr>
              <a:t>Generic language</a:t>
            </a:r>
          </a:p>
        </p:txBody>
      </p:sp>
      <p:sp>
        <p:nvSpPr>
          <p:cNvPr id="31" name="TextBox 30">
            <a:extLst>
              <a:ext uri="{FF2B5EF4-FFF2-40B4-BE49-F238E27FC236}">
                <a16:creationId xmlns:a16="http://schemas.microsoft.com/office/drawing/2014/main" id="{F67A44AF-2615-4AF4-9305-AF433E96E3AD}"/>
              </a:ext>
            </a:extLst>
          </p:cNvPr>
          <p:cNvSpPr txBox="1"/>
          <p:nvPr/>
        </p:nvSpPr>
        <p:spPr>
          <a:xfrm>
            <a:off x="6589051" y="409495"/>
            <a:ext cx="1787605"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“Dogs bark.”</a:t>
            </a:r>
          </a:p>
        </p:txBody>
      </p:sp>
      <p:cxnSp>
        <p:nvCxnSpPr>
          <p:cNvPr id="36" name="Straight Arrow Connector 35">
            <a:extLst>
              <a:ext uri="{FF2B5EF4-FFF2-40B4-BE49-F238E27FC236}">
                <a16:creationId xmlns:a16="http://schemas.microsoft.com/office/drawing/2014/main" id="{D3A7D0F7-BCC1-485D-B2B8-71A6F7FEF579}"/>
              </a:ext>
            </a:extLst>
          </p:cNvPr>
          <p:cNvCxnSpPr>
            <a:cxnSpLocks/>
          </p:cNvCxnSpPr>
          <p:nvPr/>
        </p:nvCxnSpPr>
        <p:spPr>
          <a:xfrm flipH="1">
            <a:off x="3408220" y="1155032"/>
            <a:ext cx="939191" cy="2530276"/>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8159435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screenshot of a cell phone&#10;&#10;Description automatically generated">
            <a:extLst>
              <a:ext uri="{FF2B5EF4-FFF2-40B4-BE49-F238E27FC236}">
                <a16:creationId xmlns:a16="http://schemas.microsoft.com/office/drawing/2014/main" id="{AD1E8D3A-C9F4-4EC0-8770-82425B07F45D}"/>
              </a:ext>
            </a:extLst>
          </p:cNvPr>
          <p:cNvPicPr>
            <a:picLocks noChangeAspect="1"/>
          </p:cNvPicPr>
          <p:nvPr/>
        </p:nvPicPr>
        <p:blipFill>
          <a:blip r:embed="rId3"/>
          <a:stretch>
            <a:fillRect/>
          </a:stretch>
        </p:blipFill>
        <p:spPr>
          <a:xfrm>
            <a:off x="1739240" y="1135179"/>
            <a:ext cx="8713519" cy="5445949"/>
          </a:xfrm>
          <a:prstGeom prst="rect">
            <a:avLst/>
          </a:prstGeom>
        </p:spPr>
      </p:pic>
      <p:sp>
        <p:nvSpPr>
          <p:cNvPr id="2" name="Rectangle 1">
            <a:extLst>
              <a:ext uri="{FF2B5EF4-FFF2-40B4-BE49-F238E27FC236}">
                <a16:creationId xmlns:a16="http://schemas.microsoft.com/office/drawing/2014/main" id="{F6ED8B02-E1F7-4B69-A8D0-3D45E80B3961}"/>
              </a:ext>
            </a:extLst>
          </p:cNvPr>
          <p:cNvSpPr/>
          <p:nvPr/>
        </p:nvSpPr>
        <p:spPr>
          <a:xfrm>
            <a:off x="137159" y="6028613"/>
            <a:ext cx="2310063" cy="400110"/>
          </a:xfrm>
          <a:prstGeom prst="rect">
            <a:avLst/>
          </a:prstGeom>
        </p:spPr>
        <p:txBody>
          <a:bodyPr wrap="square">
            <a:spAutoFit/>
          </a:bodyPr>
          <a:lstStyle/>
          <a:p>
            <a:r>
              <a:rPr lang="en-US" sz="2000" dirty="0">
                <a:solidFill>
                  <a:srgbClr val="000000"/>
                </a:solidFill>
                <a:latin typeface="Gill Sans MT" panose="020B0502020104020203" pitchFamily="34" charset="0"/>
              </a:rPr>
              <a:t>e</a:t>
            </a:r>
            <a:r>
              <a:rPr lang="en-US" dirty="0">
                <a:solidFill>
                  <a:srgbClr val="000000"/>
                </a:solidFill>
                <a:latin typeface="Gill Sans MT" panose="020B0502020104020203" pitchFamily="34" charset="0"/>
              </a:rPr>
              <a:t>rror bars = 95% CIs</a:t>
            </a:r>
            <a:endParaRPr lang="en-US" dirty="0">
              <a:latin typeface="Gill Sans MT" panose="020B0502020104020203" pitchFamily="34" charset="0"/>
            </a:endParaRPr>
          </a:p>
        </p:txBody>
      </p:sp>
      <p:sp>
        <p:nvSpPr>
          <p:cNvPr id="10" name="Rectangle 9">
            <a:extLst>
              <a:ext uri="{FF2B5EF4-FFF2-40B4-BE49-F238E27FC236}">
                <a16:creationId xmlns:a16="http://schemas.microsoft.com/office/drawing/2014/main" id="{9E76BC48-B36B-4D52-904E-CE4EF9CA94D0}"/>
              </a:ext>
            </a:extLst>
          </p:cNvPr>
          <p:cNvSpPr/>
          <p:nvPr/>
        </p:nvSpPr>
        <p:spPr>
          <a:xfrm>
            <a:off x="137159" y="6428723"/>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
        <p:nvSpPr>
          <p:cNvPr id="19" name="Rectangle 18">
            <a:extLst>
              <a:ext uri="{FF2B5EF4-FFF2-40B4-BE49-F238E27FC236}">
                <a16:creationId xmlns:a16="http://schemas.microsoft.com/office/drawing/2014/main" id="{E383FC17-A13E-4342-BC10-FFF5F62E7821}"/>
              </a:ext>
            </a:extLst>
          </p:cNvPr>
          <p:cNvSpPr/>
          <p:nvPr/>
        </p:nvSpPr>
        <p:spPr>
          <a:xfrm>
            <a:off x="4027252" y="1289262"/>
            <a:ext cx="570895" cy="4508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5A08E4A-9E2B-434B-9D76-F80D9B7BD399}"/>
              </a:ext>
            </a:extLst>
          </p:cNvPr>
          <p:cNvSpPr/>
          <p:nvPr/>
        </p:nvSpPr>
        <p:spPr>
          <a:xfrm>
            <a:off x="6886158" y="1289263"/>
            <a:ext cx="570895" cy="4508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BF3BE0E-D3E5-47C6-9806-C7D8BCCC7F1E}"/>
              </a:ext>
            </a:extLst>
          </p:cNvPr>
          <p:cNvSpPr/>
          <p:nvPr/>
        </p:nvSpPr>
        <p:spPr>
          <a:xfrm>
            <a:off x="220702" y="229997"/>
            <a:ext cx="11971298" cy="523220"/>
          </a:xfrm>
          <a:prstGeom prst="rect">
            <a:avLst/>
          </a:prstGeom>
        </p:spPr>
        <p:txBody>
          <a:bodyPr wrap="square">
            <a:spAutoFit/>
          </a:bodyPr>
          <a:lstStyle/>
          <a:p>
            <a:r>
              <a:rPr lang="en-US" sz="2800" b="1" dirty="0">
                <a:solidFill>
                  <a:srgbClr val="000000"/>
                </a:solidFill>
                <a:latin typeface="Gill Sans MT" panose="020B0502020104020203" pitchFamily="34" charset="0"/>
              </a:rPr>
              <a:t>Formal explanations</a:t>
            </a:r>
            <a:r>
              <a:rPr lang="en-US" sz="2800" dirty="0">
                <a:solidFill>
                  <a:srgbClr val="000000"/>
                </a:solidFill>
                <a:latin typeface="Gill Sans MT" panose="020B0502020104020203" pitchFamily="34" charset="0"/>
              </a:rPr>
              <a:t>...</a:t>
            </a:r>
            <a:endParaRPr lang="en-US" sz="2400" dirty="0">
              <a:latin typeface="Gill Sans MT" panose="020B0502020104020203" pitchFamily="34" charset="0"/>
            </a:endParaRPr>
          </a:p>
        </p:txBody>
      </p:sp>
    </p:spTree>
    <p:extLst>
      <p:ext uri="{BB962C8B-B14F-4D97-AF65-F5344CB8AC3E}">
        <p14:creationId xmlns:p14="http://schemas.microsoft.com/office/powerpoint/2010/main" val="264935419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screenshot of a cell phone&#10;&#10;Description automatically generated">
            <a:extLst>
              <a:ext uri="{FF2B5EF4-FFF2-40B4-BE49-F238E27FC236}">
                <a16:creationId xmlns:a16="http://schemas.microsoft.com/office/drawing/2014/main" id="{AD1E8D3A-C9F4-4EC0-8770-82425B07F45D}"/>
              </a:ext>
            </a:extLst>
          </p:cNvPr>
          <p:cNvPicPr>
            <a:picLocks noChangeAspect="1"/>
          </p:cNvPicPr>
          <p:nvPr/>
        </p:nvPicPr>
        <p:blipFill>
          <a:blip r:embed="rId3"/>
          <a:stretch>
            <a:fillRect/>
          </a:stretch>
        </p:blipFill>
        <p:spPr>
          <a:xfrm>
            <a:off x="1739240" y="1121324"/>
            <a:ext cx="8713519" cy="5445949"/>
          </a:xfrm>
          <a:prstGeom prst="rect">
            <a:avLst/>
          </a:prstGeom>
        </p:spPr>
      </p:pic>
      <p:sp>
        <p:nvSpPr>
          <p:cNvPr id="2" name="Rectangle 1">
            <a:extLst>
              <a:ext uri="{FF2B5EF4-FFF2-40B4-BE49-F238E27FC236}">
                <a16:creationId xmlns:a16="http://schemas.microsoft.com/office/drawing/2014/main" id="{F6ED8B02-E1F7-4B69-A8D0-3D45E80B3961}"/>
              </a:ext>
            </a:extLst>
          </p:cNvPr>
          <p:cNvSpPr/>
          <p:nvPr/>
        </p:nvSpPr>
        <p:spPr>
          <a:xfrm>
            <a:off x="137159" y="6028613"/>
            <a:ext cx="2310063" cy="400110"/>
          </a:xfrm>
          <a:prstGeom prst="rect">
            <a:avLst/>
          </a:prstGeom>
        </p:spPr>
        <p:txBody>
          <a:bodyPr wrap="square">
            <a:spAutoFit/>
          </a:bodyPr>
          <a:lstStyle/>
          <a:p>
            <a:r>
              <a:rPr lang="en-US" sz="2000" dirty="0">
                <a:solidFill>
                  <a:srgbClr val="000000"/>
                </a:solidFill>
                <a:latin typeface="Gill Sans MT" panose="020B0502020104020203" pitchFamily="34" charset="0"/>
              </a:rPr>
              <a:t>e</a:t>
            </a:r>
            <a:r>
              <a:rPr lang="en-US" dirty="0">
                <a:solidFill>
                  <a:srgbClr val="000000"/>
                </a:solidFill>
                <a:latin typeface="Gill Sans MT" panose="020B0502020104020203" pitchFamily="34" charset="0"/>
              </a:rPr>
              <a:t>rror bars = 95% CIs</a:t>
            </a:r>
            <a:endParaRPr lang="en-US" dirty="0">
              <a:latin typeface="Gill Sans MT" panose="020B0502020104020203" pitchFamily="34" charset="0"/>
            </a:endParaRPr>
          </a:p>
        </p:txBody>
      </p:sp>
      <p:sp>
        <p:nvSpPr>
          <p:cNvPr id="10" name="Rectangle 9">
            <a:extLst>
              <a:ext uri="{FF2B5EF4-FFF2-40B4-BE49-F238E27FC236}">
                <a16:creationId xmlns:a16="http://schemas.microsoft.com/office/drawing/2014/main" id="{9E76BC48-B36B-4D52-904E-CE4EF9CA94D0}"/>
              </a:ext>
            </a:extLst>
          </p:cNvPr>
          <p:cNvSpPr/>
          <p:nvPr/>
        </p:nvSpPr>
        <p:spPr>
          <a:xfrm>
            <a:off x="137159" y="6428723"/>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
        <p:nvSpPr>
          <p:cNvPr id="25" name="Rectangle 24">
            <a:extLst>
              <a:ext uri="{FF2B5EF4-FFF2-40B4-BE49-F238E27FC236}">
                <a16:creationId xmlns:a16="http://schemas.microsoft.com/office/drawing/2014/main" id="{9BF3BE0E-D3E5-47C6-9806-C7D8BCCC7F1E}"/>
              </a:ext>
            </a:extLst>
          </p:cNvPr>
          <p:cNvSpPr/>
          <p:nvPr/>
        </p:nvSpPr>
        <p:spPr>
          <a:xfrm>
            <a:off x="220702" y="229997"/>
            <a:ext cx="11971298" cy="523220"/>
          </a:xfrm>
          <a:prstGeom prst="rect">
            <a:avLst/>
          </a:prstGeom>
        </p:spPr>
        <p:txBody>
          <a:bodyPr wrap="square">
            <a:spAutoFit/>
          </a:bodyPr>
          <a:lstStyle/>
          <a:p>
            <a:r>
              <a:rPr lang="en-US" sz="2800" b="1" dirty="0">
                <a:solidFill>
                  <a:srgbClr val="000000"/>
                </a:solidFill>
                <a:latin typeface="Gill Sans MT" panose="020B0502020104020203" pitchFamily="34" charset="0"/>
              </a:rPr>
              <a:t>Formal explanations…</a:t>
            </a:r>
            <a:endParaRPr lang="en-US" sz="2400" dirty="0">
              <a:latin typeface="Gill Sans MT" panose="020B0502020104020203" pitchFamily="34" charset="0"/>
            </a:endParaRPr>
          </a:p>
        </p:txBody>
      </p:sp>
      <p:sp>
        <p:nvSpPr>
          <p:cNvPr id="3" name="Rectangle 1">
            <a:extLst>
              <a:ext uri="{FF2B5EF4-FFF2-40B4-BE49-F238E27FC236}">
                <a16:creationId xmlns:a16="http://schemas.microsoft.com/office/drawing/2014/main" id="{CFCFC4A3-F1A6-4E4B-9F31-75876EDED653}"/>
              </a:ext>
            </a:extLst>
          </p:cNvPr>
          <p:cNvSpPr>
            <a:spLocks noChangeArrowheads="1"/>
          </p:cNvSpPr>
          <p:nvPr/>
        </p:nvSpPr>
        <p:spPr bwMode="auto">
          <a:xfrm>
            <a:off x="7317320" y="2437007"/>
            <a:ext cx="324128" cy="43088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1" u="none" strike="noStrike" cap="none" normalizeH="0" baseline="0" dirty="0">
                <a:ln>
                  <a:noFill/>
                </a:ln>
                <a:effectLst/>
                <a:latin typeface="Helvetica" panose="020B0604020202020204" pitchFamily="34" charset="0"/>
                <a:cs typeface="Helvetica" panose="020B0604020202020204" pitchFamily="34" charset="0"/>
              </a:rPr>
              <a:t>*</a:t>
            </a:r>
            <a:endParaRPr kumimoji="0" lang="en-US" altLang="en-US" sz="6000" b="1" i="0" u="none" strike="noStrike" cap="none" normalizeH="0" baseline="0" dirty="0">
              <a:ln>
                <a:noFill/>
              </a:ln>
              <a:effectLst/>
              <a:latin typeface="Helvetica" panose="020B0604020202020204" pitchFamily="34" charset="0"/>
              <a:cs typeface="Helvetica" panose="020B0604020202020204" pitchFamily="34" charset="0"/>
            </a:endParaRPr>
          </a:p>
        </p:txBody>
      </p:sp>
      <p:sp>
        <p:nvSpPr>
          <p:cNvPr id="4" name="Right Brace 3">
            <a:extLst>
              <a:ext uri="{FF2B5EF4-FFF2-40B4-BE49-F238E27FC236}">
                <a16:creationId xmlns:a16="http://schemas.microsoft.com/office/drawing/2014/main" id="{26055EAB-B2B9-4A44-BA36-9D290C5105ED}"/>
              </a:ext>
            </a:extLst>
          </p:cNvPr>
          <p:cNvSpPr/>
          <p:nvPr/>
        </p:nvSpPr>
        <p:spPr>
          <a:xfrm rot="16200000">
            <a:off x="7413025" y="2411532"/>
            <a:ext cx="132720" cy="780003"/>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
            <a:extLst>
              <a:ext uri="{FF2B5EF4-FFF2-40B4-BE49-F238E27FC236}">
                <a16:creationId xmlns:a16="http://schemas.microsoft.com/office/drawing/2014/main" id="{820B2DFF-8381-4FCE-8FC7-D7116B9D8530}"/>
              </a:ext>
            </a:extLst>
          </p:cNvPr>
          <p:cNvSpPr>
            <a:spLocks noChangeArrowheads="1"/>
          </p:cNvSpPr>
          <p:nvPr/>
        </p:nvSpPr>
        <p:spPr bwMode="auto">
          <a:xfrm>
            <a:off x="4326572" y="3366165"/>
            <a:ext cx="736099" cy="21544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400" i="1" dirty="0">
                <a:solidFill>
                  <a:schemeClr val="bg1">
                    <a:lumMod val="50000"/>
                  </a:schemeClr>
                </a:solidFill>
                <a:latin typeface="Helvetica" panose="020B0604020202020204" pitchFamily="34" charset="0"/>
                <a:cs typeface="Helvetica" panose="020B0604020202020204" pitchFamily="34" charset="0"/>
              </a:rPr>
              <a:t>p</a:t>
            </a:r>
            <a:r>
              <a:rPr lang="en-US" altLang="en-US" sz="1400" dirty="0">
                <a:solidFill>
                  <a:schemeClr val="bg1">
                    <a:lumMod val="50000"/>
                  </a:schemeClr>
                </a:solidFill>
                <a:latin typeface="Helvetica" panose="020B0604020202020204" pitchFamily="34" charset="0"/>
                <a:cs typeface="Helvetica" panose="020B0604020202020204" pitchFamily="34" charset="0"/>
              </a:rPr>
              <a:t>=0.12</a:t>
            </a:r>
            <a:endParaRPr kumimoji="0" lang="en-US" altLang="en-US" sz="1400" u="none" strike="noStrike" cap="none" normalizeH="0" baseline="0" dirty="0">
              <a:ln>
                <a:noFill/>
              </a:ln>
              <a:solidFill>
                <a:schemeClr val="bg1">
                  <a:lumMod val="50000"/>
                </a:schemeClr>
              </a:solidFill>
              <a:effectLst/>
              <a:latin typeface="Helvetica" panose="020B0604020202020204" pitchFamily="34" charset="0"/>
              <a:cs typeface="Helvetica" panose="020B0604020202020204" pitchFamily="34" charset="0"/>
            </a:endParaRPr>
          </a:p>
        </p:txBody>
      </p:sp>
      <p:sp>
        <p:nvSpPr>
          <p:cNvPr id="12" name="Right Brace 11">
            <a:extLst>
              <a:ext uri="{FF2B5EF4-FFF2-40B4-BE49-F238E27FC236}">
                <a16:creationId xmlns:a16="http://schemas.microsoft.com/office/drawing/2014/main" id="{3017E7CC-4410-485B-9412-24DE02A7C721}"/>
              </a:ext>
            </a:extLst>
          </p:cNvPr>
          <p:cNvSpPr/>
          <p:nvPr/>
        </p:nvSpPr>
        <p:spPr>
          <a:xfrm rot="16200000">
            <a:off x="4628260" y="3274533"/>
            <a:ext cx="132720" cy="780003"/>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37212311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11" grpId="0" animBg="1"/>
      <p:bldP spid="12"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screenshot of a cell phone&#10;&#10;Description automatically generated">
            <a:extLst>
              <a:ext uri="{FF2B5EF4-FFF2-40B4-BE49-F238E27FC236}">
                <a16:creationId xmlns:a16="http://schemas.microsoft.com/office/drawing/2014/main" id="{AD1E8D3A-C9F4-4EC0-8770-82425B07F45D}"/>
              </a:ext>
            </a:extLst>
          </p:cNvPr>
          <p:cNvPicPr>
            <a:picLocks noChangeAspect="1"/>
          </p:cNvPicPr>
          <p:nvPr/>
        </p:nvPicPr>
        <p:blipFill>
          <a:blip r:embed="rId3"/>
          <a:stretch>
            <a:fillRect/>
          </a:stretch>
        </p:blipFill>
        <p:spPr>
          <a:xfrm>
            <a:off x="1739240" y="1121324"/>
            <a:ext cx="8713519" cy="5445949"/>
          </a:xfrm>
          <a:prstGeom prst="rect">
            <a:avLst/>
          </a:prstGeom>
        </p:spPr>
      </p:pic>
      <p:sp>
        <p:nvSpPr>
          <p:cNvPr id="2" name="Rectangle 1">
            <a:extLst>
              <a:ext uri="{FF2B5EF4-FFF2-40B4-BE49-F238E27FC236}">
                <a16:creationId xmlns:a16="http://schemas.microsoft.com/office/drawing/2014/main" id="{F6ED8B02-E1F7-4B69-A8D0-3D45E80B3961}"/>
              </a:ext>
            </a:extLst>
          </p:cNvPr>
          <p:cNvSpPr/>
          <p:nvPr/>
        </p:nvSpPr>
        <p:spPr>
          <a:xfrm>
            <a:off x="137159" y="6028613"/>
            <a:ext cx="2310063" cy="400110"/>
          </a:xfrm>
          <a:prstGeom prst="rect">
            <a:avLst/>
          </a:prstGeom>
        </p:spPr>
        <p:txBody>
          <a:bodyPr wrap="square">
            <a:spAutoFit/>
          </a:bodyPr>
          <a:lstStyle/>
          <a:p>
            <a:r>
              <a:rPr lang="en-US" sz="2000" dirty="0">
                <a:solidFill>
                  <a:srgbClr val="000000"/>
                </a:solidFill>
                <a:latin typeface="Gill Sans MT" panose="020B0502020104020203" pitchFamily="34" charset="0"/>
              </a:rPr>
              <a:t>e</a:t>
            </a:r>
            <a:r>
              <a:rPr lang="en-US" dirty="0">
                <a:solidFill>
                  <a:srgbClr val="000000"/>
                </a:solidFill>
                <a:latin typeface="Gill Sans MT" panose="020B0502020104020203" pitchFamily="34" charset="0"/>
              </a:rPr>
              <a:t>rror bars = 95% CIs</a:t>
            </a:r>
            <a:endParaRPr lang="en-US" dirty="0">
              <a:latin typeface="Gill Sans MT" panose="020B0502020104020203" pitchFamily="34" charset="0"/>
            </a:endParaRPr>
          </a:p>
        </p:txBody>
      </p:sp>
      <p:sp>
        <p:nvSpPr>
          <p:cNvPr id="10" name="Rectangle 9">
            <a:extLst>
              <a:ext uri="{FF2B5EF4-FFF2-40B4-BE49-F238E27FC236}">
                <a16:creationId xmlns:a16="http://schemas.microsoft.com/office/drawing/2014/main" id="{9E76BC48-B36B-4D52-904E-CE4EF9CA94D0}"/>
              </a:ext>
            </a:extLst>
          </p:cNvPr>
          <p:cNvSpPr/>
          <p:nvPr/>
        </p:nvSpPr>
        <p:spPr>
          <a:xfrm>
            <a:off x="137159" y="6428723"/>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
        <p:nvSpPr>
          <p:cNvPr id="25" name="Rectangle 24">
            <a:extLst>
              <a:ext uri="{FF2B5EF4-FFF2-40B4-BE49-F238E27FC236}">
                <a16:creationId xmlns:a16="http://schemas.microsoft.com/office/drawing/2014/main" id="{9BF3BE0E-D3E5-47C6-9806-C7D8BCCC7F1E}"/>
              </a:ext>
            </a:extLst>
          </p:cNvPr>
          <p:cNvSpPr/>
          <p:nvPr/>
        </p:nvSpPr>
        <p:spPr>
          <a:xfrm>
            <a:off x="220702" y="229997"/>
            <a:ext cx="11971298" cy="523220"/>
          </a:xfrm>
          <a:prstGeom prst="rect">
            <a:avLst/>
          </a:prstGeom>
        </p:spPr>
        <p:txBody>
          <a:bodyPr wrap="square">
            <a:spAutoFit/>
          </a:bodyPr>
          <a:lstStyle/>
          <a:p>
            <a:r>
              <a:rPr lang="en-US" sz="2800" b="1" dirty="0">
                <a:solidFill>
                  <a:srgbClr val="000000"/>
                </a:solidFill>
                <a:latin typeface="Gill Sans MT" panose="020B0502020104020203" pitchFamily="34" charset="0"/>
              </a:rPr>
              <a:t>Formal explanations…</a:t>
            </a:r>
            <a:endParaRPr lang="en-US" sz="2400" dirty="0">
              <a:latin typeface="Gill Sans MT" panose="020B0502020104020203" pitchFamily="34" charset="0"/>
            </a:endParaRPr>
          </a:p>
        </p:txBody>
      </p:sp>
      <p:sp>
        <p:nvSpPr>
          <p:cNvPr id="3" name="Rectangle 1">
            <a:extLst>
              <a:ext uri="{FF2B5EF4-FFF2-40B4-BE49-F238E27FC236}">
                <a16:creationId xmlns:a16="http://schemas.microsoft.com/office/drawing/2014/main" id="{CFCFC4A3-F1A6-4E4B-9F31-75876EDED653}"/>
              </a:ext>
            </a:extLst>
          </p:cNvPr>
          <p:cNvSpPr>
            <a:spLocks noChangeArrowheads="1"/>
          </p:cNvSpPr>
          <p:nvPr/>
        </p:nvSpPr>
        <p:spPr bwMode="auto">
          <a:xfrm>
            <a:off x="7317320" y="2437007"/>
            <a:ext cx="324128" cy="43088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1" u="none" strike="noStrike" cap="none" normalizeH="0" baseline="0" dirty="0">
                <a:ln>
                  <a:noFill/>
                </a:ln>
                <a:effectLst/>
                <a:latin typeface="Helvetica" panose="020B0604020202020204" pitchFamily="34" charset="0"/>
                <a:cs typeface="Helvetica" panose="020B0604020202020204" pitchFamily="34" charset="0"/>
              </a:rPr>
              <a:t>*</a:t>
            </a:r>
            <a:endParaRPr kumimoji="0" lang="en-US" altLang="en-US" sz="6000" b="1" i="0" u="none" strike="noStrike" cap="none" normalizeH="0" baseline="0" dirty="0">
              <a:ln>
                <a:noFill/>
              </a:ln>
              <a:effectLst/>
              <a:latin typeface="Helvetica" panose="020B0604020202020204" pitchFamily="34" charset="0"/>
              <a:cs typeface="Helvetica" panose="020B0604020202020204" pitchFamily="34" charset="0"/>
            </a:endParaRPr>
          </a:p>
        </p:txBody>
      </p:sp>
      <p:sp>
        <p:nvSpPr>
          <p:cNvPr id="4" name="Right Brace 3">
            <a:extLst>
              <a:ext uri="{FF2B5EF4-FFF2-40B4-BE49-F238E27FC236}">
                <a16:creationId xmlns:a16="http://schemas.microsoft.com/office/drawing/2014/main" id="{26055EAB-B2B9-4A44-BA36-9D290C5105ED}"/>
              </a:ext>
            </a:extLst>
          </p:cNvPr>
          <p:cNvSpPr/>
          <p:nvPr/>
        </p:nvSpPr>
        <p:spPr>
          <a:xfrm rot="16200000">
            <a:off x="7413025" y="2411532"/>
            <a:ext cx="132720" cy="780003"/>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
            <a:extLst>
              <a:ext uri="{FF2B5EF4-FFF2-40B4-BE49-F238E27FC236}">
                <a16:creationId xmlns:a16="http://schemas.microsoft.com/office/drawing/2014/main" id="{820B2DFF-8381-4FCE-8FC7-D7116B9D8530}"/>
              </a:ext>
            </a:extLst>
          </p:cNvPr>
          <p:cNvSpPr>
            <a:spLocks noChangeArrowheads="1"/>
          </p:cNvSpPr>
          <p:nvPr/>
        </p:nvSpPr>
        <p:spPr bwMode="auto">
          <a:xfrm>
            <a:off x="4326572" y="3366165"/>
            <a:ext cx="736099" cy="21544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400" i="1" dirty="0">
                <a:solidFill>
                  <a:schemeClr val="bg1">
                    <a:lumMod val="50000"/>
                  </a:schemeClr>
                </a:solidFill>
                <a:latin typeface="Helvetica" panose="020B0604020202020204" pitchFamily="34" charset="0"/>
                <a:cs typeface="Helvetica" panose="020B0604020202020204" pitchFamily="34" charset="0"/>
              </a:rPr>
              <a:t>p</a:t>
            </a:r>
            <a:r>
              <a:rPr lang="en-US" altLang="en-US" sz="1400" dirty="0">
                <a:solidFill>
                  <a:schemeClr val="bg1">
                    <a:lumMod val="50000"/>
                  </a:schemeClr>
                </a:solidFill>
                <a:latin typeface="Helvetica" panose="020B0604020202020204" pitchFamily="34" charset="0"/>
                <a:cs typeface="Helvetica" panose="020B0604020202020204" pitchFamily="34" charset="0"/>
              </a:rPr>
              <a:t>=0.12</a:t>
            </a:r>
            <a:endParaRPr kumimoji="0" lang="en-US" altLang="en-US" sz="1400" u="none" strike="noStrike" cap="none" normalizeH="0" baseline="0" dirty="0">
              <a:ln>
                <a:noFill/>
              </a:ln>
              <a:solidFill>
                <a:schemeClr val="bg1">
                  <a:lumMod val="50000"/>
                </a:schemeClr>
              </a:solidFill>
              <a:effectLst/>
              <a:latin typeface="Helvetica" panose="020B0604020202020204" pitchFamily="34" charset="0"/>
              <a:cs typeface="Helvetica" panose="020B0604020202020204" pitchFamily="34" charset="0"/>
            </a:endParaRPr>
          </a:p>
        </p:txBody>
      </p:sp>
      <p:sp>
        <p:nvSpPr>
          <p:cNvPr id="12" name="Right Brace 11">
            <a:extLst>
              <a:ext uri="{FF2B5EF4-FFF2-40B4-BE49-F238E27FC236}">
                <a16:creationId xmlns:a16="http://schemas.microsoft.com/office/drawing/2014/main" id="{3017E7CC-4410-485B-9412-24DE02A7C721}"/>
              </a:ext>
            </a:extLst>
          </p:cNvPr>
          <p:cNvSpPr/>
          <p:nvPr/>
        </p:nvSpPr>
        <p:spPr>
          <a:xfrm rot="16200000">
            <a:off x="4628260" y="3274533"/>
            <a:ext cx="132720" cy="780003"/>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Rectangle 12">
            <a:extLst>
              <a:ext uri="{FF2B5EF4-FFF2-40B4-BE49-F238E27FC236}">
                <a16:creationId xmlns:a16="http://schemas.microsoft.com/office/drawing/2014/main" id="{C6EC45F3-4B1A-4A10-9427-D00FE1235815}"/>
              </a:ext>
            </a:extLst>
          </p:cNvPr>
          <p:cNvSpPr/>
          <p:nvPr/>
        </p:nvSpPr>
        <p:spPr>
          <a:xfrm>
            <a:off x="3356261" y="1327552"/>
            <a:ext cx="570895" cy="4508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AAA06683-B11E-4949-9518-967EB9C96B07}"/>
              </a:ext>
            </a:extLst>
          </p:cNvPr>
          <p:cNvSpPr/>
          <p:nvPr/>
        </p:nvSpPr>
        <p:spPr>
          <a:xfrm>
            <a:off x="5945384" y="1327551"/>
            <a:ext cx="570895" cy="450811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368D202-FE12-49DC-AFBA-5A5F64505BF3}"/>
              </a:ext>
            </a:extLst>
          </p:cNvPr>
          <p:cNvSpPr/>
          <p:nvPr/>
        </p:nvSpPr>
        <p:spPr>
          <a:xfrm>
            <a:off x="4386373" y="1243421"/>
            <a:ext cx="3419252" cy="369332"/>
          </a:xfrm>
          <a:prstGeom prst="rect">
            <a:avLst/>
          </a:prstGeom>
        </p:spPr>
        <p:txBody>
          <a:bodyPr wrap="square">
            <a:spAutoFit/>
          </a:bodyPr>
          <a:lstStyle/>
          <a:p>
            <a:pPr algn="ctr"/>
            <a:r>
              <a:rPr lang="en-US" dirty="0">
                <a:latin typeface="Helvetica" panose="020B0604020202020204" pitchFamily="34" charset="0"/>
                <a:cs typeface="Helvetica" panose="020B0604020202020204" pitchFamily="34" charset="0"/>
              </a:rPr>
              <a:t>condition * measure (</a:t>
            </a:r>
            <a:r>
              <a:rPr lang="en-US" i="1" dirty="0">
                <a:latin typeface="Helvetica" panose="020B0604020202020204" pitchFamily="34" charset="0"/>
                <a:cs typeface="Helvetica" panose="020B0604020202020204" pitchFamily="34" charset="0"/>
              </a:rPr>
              <a:t>p</a:t>
            </a:r>
            <a:r>
              <a:rPr lang="en-US" dirty="0">
                <a:latin typeface="Helvetica" panose="020B0604020202020204" pitchFamily="34" charset="0"/>
                <a:cs typeface="Helvetica" panose="020B0604020202020204" pitchFamily="34" charset="0"/>
              </a:rPr>
              <a:t>=0.18)</a:t>
            </a:r>
          </a:p>
        </p:txBody>
      </p:sp>
    </p:spTree>
    <p:extLst>
      <p:ext uri="{BB962C8B-B14F-4D97-AF65-F5344CB8AC3E}">
        <p14:creationId xmlns:p14="http://schemas.microsoft.com/office/powerpoint/2010/main" val="1170569622"/>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screenshot of a cell phone&#10;&#10;Description automatically generated">
            <a:extLst>
              <a:ext uri="{FF2B5EF4-FFF2-40B4-BE49-F238E27FC236}">
                <a16:creationId xmlns:a16="http://schemas.microsoft.com/office/drawing/2014/main" id="{AD1E8D3A-C9F4-4EC0-8770-82425B07F45D}"/>
              </a:ext>
            </a:extLst>
          </p:cNvPr>
          <p:cNvPicPr>
            <a:picLocks noChangeAspect="1"/>
          </p:cNvPicPr>
          <p:nvPr/>
        </p:nvPicPr>
        <p:blipFill>
          <a:blip r:embed="rId3"/>
          <a:stretch>
            <a:fillRect/>
          </a:stretch>
        </p:blipFill>
        <p:spPr>
          <a:xfrm>
            <a:off x="1739240" y="1121324"/>
            <a:ext cx="8713519" cy="5445949"/>
          </a:xfrm>
          <a:prstGeom prst="rect">
            <a:avLst/>
          </a:prstGeom>
        </p:spPr>
      </p:pic>
      <p:sp>
        <p:nvSpPr>
          <p:cNvPr id="2" name="Rectangle 1">
            <a:extLst>
              <a:ext uri="{FF2B5EF4-FFF2-40B4-BE49-F238E27FC236}">
                <a16:creationId xmlns:a16="http://schemas.microsoft.com/office/drawing/2014/main" id="{F6ED8B02-E1F7-4B69-A8D0-3D45E80B3961}"/>
              </a:ext>
            </a:extLst>
          </p:cNvPr>
          <p:cNvSpPr/>
          <p:nvPr/>
        </p:nvSpPr>
        <p:spPr>
          <a:xfrm>
            <a:off x="137159" y="6028613"/>
            <a:ext cx="2310063" cy="400110"/>
          </a:xfrm>
          <a:prstGeom prst="rect">
            <a:avLst/>
          </a:prstGeom>
        </p:spPr>
        <p:txBody>
          <a:bodyPr wrap="square">
            <a:spAutoFit/>
          </a:bodyPr>
          <a:lstStyle/>
          <a:p>
            <a:r>
              <a:rPr lang="en-US" sz="2000" dirty="0">
                <a:solidFill>
                  <a:srgbClr val="000000"/>
                </a:solidFill>
                <a:latin typeface="Gill Sans MT" panose="020B0502020104020203" pitchFamily="34" charset="0"/>
              </a:rPr>
              <a:t>e</a:t>
            </a:r>
            <a:r>
              <a:rPr lang="en-US" dirty="0">
                <a:solidFill>
                  <a:srgbClr val="000000"/>
                </a:solidFill>
                <a:latin typeface="Gill Sans MT" panose="020B0502020104020203" pitchFamily="34" charset="0"/>
              </a:rPr>
              <a:t>rror bars = 95% CIs</a:t>
            </a:r>
            <a:endParaRPr lang="en-US" dirty="0">
              <a:latin typeface="Gill Sans MT" panose="020B0502020104020203" pitchFamily="34" charset="0"/>
            </a:endParaRPr>
          </a:p>
        </p:txBody>
      </p:sp>
      <p:sp>
        <p:nvSpPr>
          <p:cNvPr id="10" name="Rectangle 9">
            <a:extLst>
              <a:ext uri="{FF2B5EF4-FFF2-40B4-BE49-F238E27FC236}">
                <a16:creationId xmlns:a16="http://schemas.microsoft.com/office/drawing/2014/main" id="{9E76BC48-B36B-4D52-904E-CE4EF9CA94D0}"/>
              </a:ext>
            </a:extLst>
          </p:cNvPr>
          <p:cNvSpPr/>
          <p:nvPr/>
        </p:nvSpPr>
        <p:spPr>
          <a:xfrm>
            <a:off x="137159" y="6428723"/>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
        <p:nvSpPr>
          <p:cNvPr id="25" name="Rectangle 24">
            <a:extLst>
              <a:ext uri="{FF2B5EF4-FFF2-40B4-BE49-F238E27FC236}">
                <a16:creationId xmlns:a16="http://schemas.microsoft.com/office/drawing/2014/main" id="{9BF3BE0E-D3E5-47C6-9806-C7D8BCCC7F1E}"/>
              </a:ext>
            </a:extLst>
          </p:cNvPr>
          <p:cNvSpPr/>
          <p:nvPr/>
        </p:nvSpPr>
        <p:spPr>
          <a:xfrm>
            <a:off x="220702" y="229997"/>
            <a:ext cx="11971298" cy="954107"/>
          </a:xfrm>
          <a:prstGeom prst="rect">
            <a:avLst/>
          </a:prstGeom>
        </p:spPr>
        <p:txBody>
          <a:bodyPr wrap="square">
            <a:spAutoFit/>
          </a:bodyPr>
          <a:lstStyle/>
          <a:p>
            <a:r>
              <a:rPr lang="en-US" sz="2800" b="1" dirty="0">
                <a:solidFill>
                  <a:srgbClr val="000000"/>
                </a:solidFill>
                <a:latin typeface="Gill Sans MT" panose="020B0502020104020203" pitchFamily="34" charset="0"/>
              </a:rPr>
              <a:t>Formal explanations</a:t>
            </a:r>
            <a:r>
              <a:rPr lang="en-US" sz="2800" dirty="0">
                <a:solidFill>
                  <a:srgbClr val="000000"/>
                </a:solidFill>
                <a:latin typeface="Gill Sans MT" panose="020B0502020104020203" pitchFamily="34" charset="0"/>
              </a:rPr>
              <a:t> tell you the category is a </a:t>
            </a:r>
            <a:r>
              <a:rPr lang="en-US" sz="2800" b="1" dirty="0">
                <a:solidFill>
                  <a:srgbClr val="000000"/>
                </a:solidFill>
                <a:latin typeface="Gill Sans MT" panose="020B0502020104020203" pitchFamily="34" charset="0"/>
              </a:rPr>
              <a:t>kind</a:t>
            </a:r>
            <a:r>
              <a:rPr lang="en-US" sz="2800" dirty="0">
                <a:solidFill>
                  <a:srgbClr val="000000"/>
                </a:solidFill>
                <a:latin typeface="Gill Sans MT" panose="020B0502020104020203" pitchFamily="34" charset="0"/>
              </a:rPr>
              <a:t>, </a:t>
            </a:r>
            <a:br>
              <a:rPr lang="en-US" sz="2800" dirty="0">
                <a:solidFill>
                  <a:srgbClr val="000000"/>
                </a:solidFill>
                <a:latin typeface="Gill Sans MT" panose="020B0502020104020203" pitchFamily="34" charset="0"/>
              </a:rPr>
            </a:br>
            <a:r>
              <a:rPr lang="en-US" sz="2800" dirty="0">
                <a:solidFill>
                  <a:srgbClr val="000000"/>
                </a:solidFill>
                <a:latin typeface="Gill Sans MT" panose="020B0502020104020203" pitchFamily="34" charset="0"/>
              </a:rPr>
              <a:t>not necessarily that the kind has an essentialist structure?</a:t>
            </a:r>
            <a:endParaRPr lang="en-US" sz="2400" dirty="0">
              <a:latin typeface="Gill Sans MT" panose="020B0502020104020203" pitchFamily="34" charset="0"/>
            </a:endParaRPr>
          </a:p>
        </p:txBody>
      </p:sp>
      <p:sp>
        <p:nvSpPr>
          <p:cNvPr id="3" name="Rectangle 1">
            <a:extLst>
              <a:ext uri="{FF2B5EF4-FFF2-40B4-BE49-F238E27FC236}">
                <a16:creationId xmlns:a16="http://schemas.microsoft.com/office/drawing/2014/main" id="{CFCFC4A3-F1A6-4E4B-9F31-75876EDED653}"/>
              </a:ext>
            </a:extLst>
          </p:cNvPr>
          <p:cNvSpPr>
            <a:spLocks noChangeArrowheads="1"/>
          </p:cNvSpPr>
          <p:nvPr/>
        </p:nvSpPr>
        <p:spPr bwMode="auto">
          <a:xfrm>
            <a:off x="7317320" y="2437007"/>
            <a:ext cx="324128" cy="43088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1" u="none" strike="noStrike" cap="none" normalizeH="0" baseline="0" dirty="0">
                <a:ln>
                  <a:noFill/>
                </a:ln>
                <a:effectLst/>
                <a:latin typeface="Helvetica" panose="020B0604020202020204" pitchFamily="34" charset="0"/>
                <a:cs typeface="Helvetica" panose="020B0604020202020204" pitchFamily="34" charset="0"/>
              </a:rPr>
              <a:t>*</a:t>
            </a:r>
            <a:endParaRPr kumimoji="0" lang="en-US" altLang="en-US" sz="6000" b="1" i="0" u="none" strike="noStrike" cap="none" normalizeH="0" baseline="0" dirty="0">
              <a:ln>
                <a:noFill/>
              </a:ln>
              <a:effectLst/>
              <a:latin typeface="Helvetica" panose="020B0604020202020204" pitchFamily="34" charset="0"/>
              <a:cs typeface="Helvetica" panose="020B0604020202020204" pitchFamily="34" charset="0"/>
            </a:endParaRPr>
          </a:p>
        </p:txBody>
      </p:sp>
      <p:sp>
        <p:nvSpPr>
          <p:cNvPr id="4" name="Right Brace 3">
            <a:extLst>
              <a:ext uri="{FF2B5EF4-FFF2-40B4-BE49-F238E27FC236}">
                <a16:creationId xmlns:a16="http://schemas.microsoft.com/office/drawing/2014/main" id="{26055EAB-B2B9-4A44-BA36-9D290C5105ED}"/>
              </a:ext>
            </a:extLst>
          </p:cNvPr>
          <p:cNvSpPr/>
          <p:nvPr/>
        </p:nvSpPr>
        <p:spPr>
          <a:xfrm rot="16200000">
            <a:off x="7413025" y="2411532"/>
            <a:ext cx="132720" cy="780003"/>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 name="Rectangle 1">
            <a:extLst>
              <a:ext uri="{FF2B5EF4-FFF2-40B4-BE49-F238E27FC236}">
                <a16:creationId xmlns:a16="http://schemas.microsoft.com/office/drawing/2014/main" id="{820B2DFF-8381-4FCE-8FC7-D7116B9D8530}"/>
              </a:ext>
            </a:extLst>
          </p:cNvPr>
          <p:cNvSpPr>
            <a:spLocks noChangeArrowheads="1"/>
          </p:cNvSpPr>
          <p:nvPr/>
        </p:nvSpPr>
        <p:spPr bwMode="auto">
          <a:xfrm>
            <a:off x="4326572" y="3366165"/>
            <a:ext cx="736099" cy="21544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400" i="1" dirty="0">
                <a:solidFill>
                  <a:schemeClr val="bg1">
                    <a:lumMod val="50000"/>
                  </a:schemeClr>
                </a:solidFill>
                <a:latin typeface="Helvetica" panose="020B0604020202020204" pitchFamily="34" charset="0"/>
                <a:cs typeface="Helvetica" panose="020B0604020202020204" pitchFamily="34" charset="0"/>
              </a:rPr>
              <a:t>p</a:t>
            </a:r>
            <a:r>
              <a:rPr lang="en-US" altLang="en-US" sz="1400" dirty="0">
                <a:solidFill>
                  <a:schemeClr val="bg1">
                    <a:lumMod val="50000"/>
                  </a:schemeClr>
                </a:solidFill>
                <a:latin typeface="Helvetica" panose="020B0604020202020204" pitchFamily="34" charset="0"/>
                <a:cs typeface="Helvetica" panose="020B0604020202020204" pitchFamily="34" charset="0"/>
              </a:rPr>
              <a:t>=0.12</a:t>
            </a:r>
            <a:endParaRPr kumimoji="0" lang="en-US" altLang="en-US" sz="1400" u="none" strike="noStrike" cap="none" normalizeH="0" baseline="0" dirty="0">
              <a:ln>
                <a:noFill/>
              </a:ln>
              <a:solidFill>
                <a:schemeClr val="bg1">
                  <a:lumMod val="50000"/>
                </a:schemeClr>
              </a:solidFill>
              <a:effectLst/>
              <a:latin typeface="Helvetica" panose="020B0604020202020204" pitchFamily="34" charset="0"/>
              <a:cs typeface="Helvetica" panose="020B0604020202020204" pitchFamily="34" charset="0"/>
            </a:endParaRPr>
          </a:p>
        </p:txBody>
      </p:sp>
      <p:sp>
        <p:nvSpPr>
          <p:cNvPr id="12" name="Right Brace 11">
            <a:extLst>
              <a:ext uri="{FF2B5EF4-FFF2-40B4-BE49-F238E27FC236}">
                <a16:creationId xmlns:a16="http://schemas.microsoft.com/office/drawing/2014/main" id="{3017E7CC-4410-485B-9412-24DE02A7C721}"/>
              </a:ext>
            </a:extLst>
          </p:cNvPr>
          <p:cNvSpPr/>
          <p:nvPr/>
        </p:nvSpPr>
        <p:spPr>
          <a:xfrm rot="16200000">
            <a:off x="4628260" y="3274533"/>
            <a:ext cx="132720" cy="780003"/>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Rectangle 12">
            <a:extLst>
              <a:ext uri="{FF2B5EF4-FFF2-40B4-BE49-F238E27FC236}">
                <a16:creationId xmlns:a16="http://schemas.microsoft.com/office/drawing/2014/main" id="{3F954B2C-9189-4377-8121-F02B30C2B8C4}"/>
              </a:ext>
            </a:extLst>
          </p:cNvPr>
          <p:cNvSpPr/>
          <p:nvPr/>
        </p:nvSpPr>
        <p:spPr>
          <a:xfrm>
            <a:off x="4386373" y="1243421"/>
            <a:ext cx="3419252" cy="369332"/>
          </a:xfrm>
          <a:prstGeom prst="rect">
            <a:avLst/>
          </a:prstGeom>
        </p:spPr>
        <p:txBody>
          <a:bodyPr wrap="square">
            <a:spAutoFit/>
          </a:bodyPr>
          <a:lstStyle/>
          <a:p>
            <a:pPr algn="ctr"/>
            <a:r>
              <a:rPr lang="en-US" dirty="0">
                <a:latin typeface="Helvetica" panose="020B0604020202020204" pitchFamily="34" charset="0"/>
                <a:cs typeface="Helvetica" panose="020B0604020202020204" pitchFamily="34" charset="0"/>
              </a:rPr>
              <a:t>condition * measure (</a:t>
            </a:r>
            <a:r>
              <a:rPr lang="en-US" i="1" dirty="0">
                <a:latin typeface="Helvetica" panose="020B0604020202020204" pitchFamily="34" charset="0"/>
                <a:cs typeface="Helvetica" panose="020B0604020202020204" pitchFamily="34" charset="0"/>
              </a:rPr>
              <a:t>p</a:t>
            </a:r>
            <a:r>
              <a:rPr lang="en-US" dirty="0">
                <a:latin typeface="Helvetica" panose="020B0604020202020204" pitchFamily="34" charset="0"/>
                <a:cs typeface="Helvetica" panose="020B0604020202020204" pitchFamily="34" charset="0"/>
              </a:rPr>
              <a:t>=0.18)</a:t>
            </a:r>
          </a:p>
        </p:txBody>
      </p:sp>
    </p:spTree>
    <p:extLst>
      <p:ext uri="{BB962C8B-B14F-4D97-AF65-F5344CB8AC3E}">
        <p14:creationId xmlns:p14="http://schemas.microsoft.com/office/powerpoint/2010/main" val="426397121"/>
      </p:ext>
    </p:ext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 name="Picture 17" descr="A screenshot of a cell phone&#10;&#10;Description automatically generated">
            <a:extLst>
              <a:ext uri="{FF2B5EF4-FFF2-40B4-BE49-F238E27FC236}">
                <a16:creationId xmlns:a16="http://schemas.microsoft.com/office/drawing/2014/main" id="{AD1E8D3A-C9F4-4EC0-8770-82425B07F45D}"/>
              </a:ext>
            </a:extLst>
          </p:cNvPr>
          <p:cNvPicPr>
            <a:picLocks noChangeAspect="1"/>
          </p:cNvPicPr>
          <p:nvPr/>
        </p:nvPicPr>
        <p:blipFill>
          <a:blip r:embed="rId3"/>
          <a:stretch>
            <a:fillRect/>
          </a:stretch>
        </p:blipFill>
        <p:spPr>
          <a:xfrm>
            <a:off x="5462548" y="1690255"/>
            <a:ext cx="6132349" cy="3832718"/>
          </a:xfrm>
          <a:prstGeom prst="rect">
            <a:avLst/>
          </a:prstGeom>
        </p:spPr>
      </p:pic>
      <p:sp>
        <p:nvSpPr>
          <p:cNvPr id="2" name="Rectangle 1">
            <a:extLst>
              <a:ext uri="{FF2B5EF4-FFF2-40B4-BE49-F238E27FC236}">
                <a16:creationId xmlns:a16="http://schemas.microsoft.com/office/drawing/2014/main" id="{F6ED8B02-E1F7-4B69-A8D0-3D45E80B3961}"/>
              </a:ext>
            </a:extLst>
          </p:cNvPr>
          <p:cNvSpPr/>
          <p:nvPr/>
        </p:nvSpPr>
        <p:spPr>
          <a:xfrm>
            <a:off x="137159" y="6028613"/>
            <a:ext cx="2310063" cy="400110"/>
          </a:xfrm>
          <a:prstGeom prst="rect">
            <a:avLst/>
          </a:prstGeom>
        </p:spPr>
        <p:txBody>
          <a:bodyPr wrap="square">
            <a:spAutoFit/>
          </a:bodyPr>
          <a:lstStyle/>
          <a:p>
            <a:r>
              <a:rPr lang="en-US" sz="2000" dirty="0">
                <a:solidFill>
                  <a:srgbClr val="000000"/>
                </a:solidFill>
                <a:latin typeface="Gill Sans MT" panose="020B0502020104020203" pitchFamily="34" charset="0"/>
              </a:rPr>
              <a:t>e</a:t>
            </a:r>
            <a:r>
              <a:rPr lang="en-US" dirty="0">
                <a:solidFill>
                  <a:srgbClr val="000000"/>
                </a:solidFill>
                <a:latin typeface="Gill Sans MT" panose="020B0502020104020203" pitchFamily="34" charset="0"/>
              </a:rPr>
              <a:t>rror bars = 95% CIs</a:t>
            </a:r>
            <a:endParaRPr lang="en-US" dirty="0">
              <a:latin typeface="Gill Sans MT" panose="020B0502020104020203" pitchFamily="34" charset="0"/>
            </a:endParaRPr>
          </a:p>
        </p:txBody>
      </p:sp>
      <p:sp>
        <p:nvSpPr>
          <p:cNvPr id="10" name="Rectangle 9">
            <a:extLst>
              <a:ext uri="{FF2B5EF4-FFF2-40B4-BE49-F238E27FC236}">
                <a16:creationId xmlns:a16="http://schemas.microsoft.com/office/drawing/2014/main" id="{9E76BC48-B36B-4D52-904E-CE4EF9CA94D0}"/>
              </a:ext>
            </a:extLst>
          </p:cNvPr>
          <p:cNvSpPr/>
          <p:nvPr/>
        </p:nvSpPr>
        <p:spPr>
          <a:xfrm>
            <a:off x="137159" y="6428723"/>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pic>
        <p:nvPicPr>
          <p:cNvPr id="20" name="Picture 19">
            <a:extLst>
              <a:ext uri="{FF2B5EF4-FFF2-40B4-BE49-F238E27FC236}">
                <a16:creationId xmlns:a16="http://schemas.microsoft.com/office/drawing/2014/main" id="{EDD14E6A-6AA0-4585-B799-366481EB7DA5}"/>
              </a:ext>
            </a:extLst>
          </p:cNvPr>
          <p:cNvPicPr>
            <a:picLocks noChangeAspect="1"/>
          </p:cNvPicPr>
          <p:nvPr/>
        </p:nvPicPr>
        <p:blipFill rotWithShape="1">
          <a:blip r:embed="rId4"/>
          <a:srcRect r="22844"/>
          <a:stretch/>
        </p:blipFill>
        <p:spPr>
          <a:xfrm>
            <a:off x="137160" y="1611356"/>
            <a:ext cx="5155276" cy="3946648"/>
          </a:xfrm>
          <a:prstGeom prst="rect">
            <a:avLst/>
          </a:prstGeom>
        </p:spPr>
      </p:pic>
      <p:sp>
        <p:nvSpPr>
          <p:cNvPr id="26" name="Rectangle 25">
            <a:extLst>
              <a:ext uri="{FF2B5EF4-FFF2-40B4-BE49-F238E27FC236}">
                <a16:creationId xmlns:a16="http://schemas.microsoft.com/office/drawing/2014/main" id="{FD333A72-8710-44D0-9B19-E5EDBD2D969A}"/>
              </a:ext>
            </a:extLst>
          </p:cNvPr>
          <p:cNvSpPr/>
          <p:nvPr/>
        </p:nvSpPr>
        <p:spPr>
          <a:xfrm>
            <a:off x="1181623" y="1325146"/>
            <a:ext cx="3419252" cy="369332"/>
          </a:xfrm>
          <a:prstGeom prst="rect">
            <a:avLst/>
          </a:prstGeom>
        </p:spPr>
        <p:txBody>
          <a:bodyPr wrap="square">
            <a:spAutoFit/>
          </a:bodyPr>
          <a:lstStyle/>
          <a:p>
            <a:pPr algn="ctr"/>
            <a:r>
              <a:rPr lang="en-US" dirty="0">
                <a:latin typeface="Helvetica" panose="020B0604020202020204" pitchFamily="34" charset="0"/>
                <a:cs typeface="Helvetica" panose="020B0604020202020204" pitchFamily="34" charset="0"/>
              </a:rPr>
              <a:t>Noyes &amp; Keil, 2019: study 1</a:t>
            </a:r>
          </a:p>
        </p:txBody>
      </p:sp>
      <p:sp>
        <p:nvSpPr>
          <p:cNvPr id="27" name="Rectangle 26">
            <a:extLst>
              <a:ext uri="{FF2B5EF4-FFF2-40B4-BE49-F238E27FC236}">
                <a16:creationId xmlns:a16="http://schemas.microsoft.com/office/drawing/2014/main" id="{38FA469B-D47F-48F7-BAE9-B4E35ABE19CE}"/>
              </a:ext>
            </a:extLst>
          </p:cNvPr>
          <p:cNvSpPr/>
          <p:nvPr/>
        </p:nvSpPr>
        <p:spPr>
          <a:xfrm>
            <a:off x="6655323" y="1325146"/>
            <a:ext cx="3419252" cy="369332"/>
          </a:xfrm>
          <a:prstGeom prst="rect">
            <a:avLst/>
          </a:prstGeom>
        </p:spPr>
        <p:txBody>
          <a:bodyPr wrap="square">
            <a:spAutoFit/>
          </a:bodyPr>
          <a:lstStyle/>
          <a:p>
            <a:pPr algn="ctr"/>
            <a:r>
              <a:rPr lang="en-US" dirty="0">
                <a:latin typeface="Helvetica" panose="020B0604020202020204" pitchFamily="34" charset="0"/>
                <a:cs typeface="Helvetica" panose="020B0604020202020204" pitchFamily="34" charset="0"/>
              </a:rPr>
              <a:t>our study</a:t>
            </a:r>
          </a:p>
        </p:txBody>
      </p:sp>
      <p:sp>
        <p:nvSpPr>
          <p:cNvPr id="29" name="Title 3">
            <a:extLst>
              <a:ext uri="{FF2B5EF4-FFF2-40B4-BE49-F238E27FC236}">
                <a16:creationId xmlns:a16="http://schemas.microsoft.com/office/drawing/2014/main" id="{751F3744-6BAF-47DC-9FD2-837309374AF4}"/>
              </a:ext>
            </a:extLst>
          </p:cNvPr>
          <p:cNvSpPr txBox="1">
            <a:spLocks/>
          </p:cNvSpPr>
          <p:nvPr/>
        </p:nvSpPr>
        <p:spPr>
          <a:xfrm>
            <a:off x="3737314" y="1949910"/>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2800" dirty="0">
                <a:solidFill>
                  <a:schemeClr val="tx1"/>
                </a:solidFill>
                <a:latin typeface="Helvetica" panose="020B0604020202020204" pitchFamily="34" charset="0"/>
                <a:cs typeface="Helvetica" panose="020B0604020202020204" pitchFamily="34" charset="0"/>
              </a:rPr>
              <a:t>**</a:t>
            </a:r>
          </a:p>
        </p:txBody>
      </p:sp>
      <p:sp>
        <p:nvSpPr>
          <p:cNvPr id="30" name="Title 3">
            <a:extLst>
              <a:ext uri="{FF2B5EF4-FFF2-40B4-BE49-F238E27FC236}">
                <a16:creationId xmlns:a16="http://schemas.microsoft.com/office/drawing/2014/main" id="{99EC525D-6E33-4CAC-BBBA-3A5D8CC7E05F}"/>
              </a:ext>
            </a:extLst>
          </p:cNvPr>
          <p:cNvSpPr txBox="1">
            <a:spLocks/>
          </p:cNvSpPr>
          <p:nvPr/>
        </p:nvSpPr>
        <p:spPr>
          <a:xfrm>
            <a:off x="8980579" y="1964533"/>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2800" dirty="0">
                <a:solidFill>
                  <a:schemeClr val="tx1"/>
                </a:solidFill>
                <a:latin typeface="Helvetica" panose="020B0604020202020204" pitchFamily="34" charset="0"/>
                <a:cs typeface="Helvetica" panose="020B0604020202020204" pitchFamily="34" charset="0"/>
              </a:rPr>
              <a:t>**</a:t>
            </a:r>
          </a:p>
        </p:txBody>
      </p:sp>
      <p:sp>
        <p:nvSpPr>
          <p:cNvPr id="32" name="Right Brace 31">
            <a:extLst>
              <a:ext uri="{FF2B5EF4-FFF2-40B4-BE49-F238E27FC236}">
                <a16:creationId xmlns:a16="http://schemas.microsoft.com/office/drawing/2014/main" id="{F9037944-ADE2-4501-BFBA-3216D0978F58}"/>
              </a:ext>
            </a:extLst>
          </p:cNvPr>
          <p:cNvSpPr/>
          <p:nvPr/>
        </p:nvSpPr>
        <p:spPr>
          <a:xfrm rot="16200000">
            <a:off x="9157487" y="1817572"/>
            <a:ext cx="124066" cy="1131902"/>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4" name="Right Brace 33">
            <a:extLst>
              <a:ext uri="{FF2B5EF4-FFF2-40B4-BE49-F238E27FC236}">
                <a16:creationId xmlns:a16="http://schemas.microsoft.com/office/drawing/2014/main" id="{300F1599-F586-4EC4-BBE4-20549DF4D964}"/>
              </a:ext>
            </a:extLst>
          </p:cNvPr>
          <p:cNvSpPr/>
          <p:nvPr/>
        </p:nvSpPr>
        <p:spPr>
          <a:xfrm rot="16200000">
            <a:off x="3903465" y="1838732"/>
            <a:ext cx="124066" cy="1131902"/>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5" name="Rectangle 34">
            <a:extLst>
              <a:ext uri="{FF2B5EF4-FFF2-40B4-BE49-F238E27FC236}">
                <a16:creationId xmlns:a16="http://schemas.microsoft.com/office/drawing/2014/main" id="{5586523D-CF73-4783-94FB-52FB74A9CF91}"/>
              </a:ext>
            </a:extLst>
          </p:cNvPr>
          <p:cNvSpPr/>
          <p:nvPr/>
        </p:nvSpPr>
        <p:spPr>
          <a:xfrm>
            <a:off x="1196374" y="1719968"/>
            <a:ext cx="3419252" cy="338554"/>
          </a:xfrm>
          <a:prstGeom prst="rect">
            <a:avLst/>
          </a:prstGeom>
        </p:spPr>
        <p:txBody>
          <a:bodyPr wrap="square">
            <a:spAutoFit/>
          </a:bodyPr>
          <a:lstStyle/>
          <a:p>
            <a:pPr algn="ctr"/>
            <a:r>
              <a:rPr lang="en-US" sz="1600" dirty="0">
                <a:latin typeface="Helvetica" panose="020B0604020202020204" pitchFamily="34" charset="0"/>
                <a:cs typeface="Helvetica" panose="020B0604020202020204" pitchFamily="34" charset="0"/>
              </a:rPr>
              <a:t>condition * measure interaction</a:t>
            </a:r>
          </a:p>
        </p:txBody>
      </p:sp>
      <p:sp>
        <p:nvSpPr>
          <p:cNvPr id="39" name="Title 3">
            <a:extLst>
              <a:ext uri="{FF2B5EF4-FFF2-40B4-BE49-F238E27FC236}">
                <a16:creationId xmlns:a16="http://schemas.microsoft.com/office/drawing/2014/main" id="{93EE3632-B263-45E6-988A-F3272072D504}"/>
              </a:ext>
            </a:extLst>
          </p:cNvPr>
          <p:cNvSpPr txBox="1">
            <a:spLocks/>
          </p:cNvSpPr>
          <p:nvPr/>
        </p:nvSpPr>
        <p:spPr>
          <a:xfrm>
            <a:off x="1721841" y="2445556"/>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2800" dirty="0">
                <a:solidFill>
                  <a:schemeClr val="tx1"/>
                </a:solidFill>
                <a:latin typeface="Helvetica" panose="020B0604020202020204" pitchFamily="34" charset="0"/>
                <a:cs typeface="Helvetica" panose="020B0604020202020204" pitchFamily="34" charset="0"/>
              </a:rPr>
              <a:t>*</a:t>
            </a:r>
          </a:p>
        </p:txBody>
      </p:sp>
      <p:sp>
        <p:nvSpPr>
          <p:cNvPr id="40" name="Right Brace 39">
            <a:extLst>
              <a:ext uri="{FF2B5EF4-FFF2-40B4-BE49-F238E27FC236}">
                <a16:creationId xmlns:a16="http://schemas.microsoft.com/office/drawing/2014/main" id="{EAD8AD72-C997-4E30-B3F3-6AD5D675A02A}"/>
              </a:ext>
            </a:extLst>
          </p:cNvPr>
          <p:cNvSpPr/>
          <p:nvPr/>
        </p:nvSpPr>
        <p:spPr>
          <a:xfrm rot="16200000">
            <a:off x="1895132" y="2254972"/>
            <a:ext cx="151862" cy="1357745"/>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itle 3">
            <a:extLst>
              <a:ext uri="{FF2B5EF4-FFF2-40B4-BE49-F238E27FC236}">
                <a16:creationId xmlns:a16="http://schemas.microsoft.com/office/drawing/2014/main" id="{A6D4EF34-144F-4A54-89CB-657BF609E83F}"/>
              </a:ext>
            </a:extLst>
          </p:cNvPr>
          <p:cNvSpPr txBox="1">
            <a:spLocks/>
          </p:cNvSpPr>
          <p:nvPr/>
        </p:nvSpPr>
        <p:spPr>
          <a:xfrm>
            <a:off x="7109361" y="2445557"/>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2800" dirty="0">
                <a:solidFill>
                  <a:schemeClr val="tx1"/>
                </a:solidFill>
                <a:latin typeface="Helvetica" panose="020B0604020202020204" pitchFamily="34" charset="0"/>
                <a:cs typeface="Helvetica" panose="020B0604020202020204" pitchFamily="34" charset="0"/>
              </a:rPr>
              <a:t>*</a:t>
            </a:r>
          </a:p>
        </p:txBody>
      </p:sp>
      <p:sp>
        <p:nvSpPr>
          <p:cNvPr id="42" name="Right Brace 41">
            <a:extLst>
              <a:ext uri="{FF2B5EF4-FFF2-40B4-BE49-F238E27FC236}">
                <a16:creationId xmlns:a16="http://schemas.microsoft.com/office/drawing/2014/main" id="{FB0BC7B4-FAE9-4BC7-B84D-BD724ABF07B1}"/>
              </a:ext>
            </a:extLst>
          </p:cNvPr>
          <p:cNvSpPr/>
          <p:nvPr/>
        </p:nvSpPr>
        <p:spPr>
          <a:xfrm rot="16200000">
            <a:off x="7253606" y="2284021"/>
            <a:ext cx="132720" cy="1280508"/>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Rectangle 1">
            <a:extLst>
              <a:ext uri="{FF2B5EF4-FFF2-40B4-BE49-F238E27FC236}">
                <a16:creationId xmlns:a16="http://schemas.microsoft.com/office/drawing/2014/main" id="{2C84E188-F136-4298-8931-CC50E33747B6}"/>
              </a:ext>
            </a:extLst>
          </p:cNvPr>
          <p:cNvSpPr>
            <a:spLocks noChangeArrowheads="1"/>
          </p:cNvSpPr>
          <p:nvPr/>
        </p:nvSpPr>
        <p:spPr bwMode="auto">
          <a:xfrm>
            <a:off x="9332221" y="2525659"/>
            <a:ext cx="356152" cy="430887"/>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1" u="none" strike="noStrike" cap="none" normalizeH="0" baseline="0" dirty="0">
                <a:ln>
                  <a:noFill/>
                </a:ln>
                <a:effectLst/>
                <a:latin typeface="Helvetica" panose="020B0604020202020204" pitchFamily="34" charset="0"/>
                <a:cs typeface="Helvetica" panose="020B0604020202020204" pitchFamily="34" charset="0"/>
              </a:rPr>
              <a:t>*</a:t>
            </a:r>
            <a:endParaRPr kumimoji="0" lang="en-US" altLang="en-US" sz="6000" b="1" i="0" u="none" strike="noStrike" cap="none" normalizeH="0" baseline="0" dirty="0">
              <a:ln>
                <a:noFill/>
              </a:ln>
              <a:effectLst/>
              <a:latin typeface="Helvetica" panose="020B0604020202020204" pitchFamily="34" charset="0"/>
              <a:cs typeface="Helvetica" panose="020B0604020202020204" pitchFamily="34" charset="0"/>
            </a:endParaRPr>
          </a:p>
        </p:txBody>
      </p:sp>
      <p:sp>
        <p:nvSpPr>
          <p:cNvPr id="37" name="Rectangle 1">
            <a:extLst>
              <a:ext uri="{FF2B5EF4-FFF2-40B4-BE49-F238E27FC236}">
                <a16:creationId xmlns:a16="http://schemas.microsoft.com/office/drawing/2014/main" id="{CDB37FD3-DBA7-4EB6-B480-42AF185DDE33}"/>
              </a:ext>
            </a:extLst>
          </p:cNvPr>
          <p:cNvSpPr>
            <a:spLocks noChangeArrowheads="1"/>
          </p:cNvSpPr>
          <p:nvPr/>
        </p:nvSpPr>
        <p:spPr bwMode="auto">
          <a:xfrm>
            <a:off x="7224118" y="3149147"/>
            <a:ext cx="736099" cy="215444"/>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0" rIns="91440" bIns="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lang="en-US" altLang="en-US" sz="1400" i="1" dirty="0">
                <a:solidFill>
                  <a:schemeClr val="bg1">
                    <a:lumMod val="50000"/>
                  </a:schemeClr>
                </a:solidFill>
                <a:latin typeface="Helvetica" panose="020B0604020202020204" pitchFamily="34" charset="0"/>
                <a:cs typeface="Helvetica" panose="020B0604020202020204" pitchFamily="34" charset="0"/>
              </a:rPr>
              <a:t>p</a:t>
            </a:r>
            <a:r>
              <a:rPr lang="en-US" altLang="en-US" sz="1400" dirty="0">
                <a:solidFill>
                  <a:schemeClr val="bg1">
                    <a:lumMod val="50000"/>
                  </a:schemeClr>
                </a:solidFill>
                <a:latin typeface="Helvetica" panose="020B0604020202020204" pitchFamily="34" charset="0"/>
                <a:cs typeface="Helvetica" panose="020B0604020202020204" pitchFamily="34" charset="0"/>
              </a:rPr>
              <a:t>=0.12</a:t>
            </a:r>
            <a:endParaRPr kumimoji="0" lang="en-US" altLang="en-US" sz="1400" u="none" strike="noStrike" cap="none" normalizeH="0" baseline="0" dirty="0">
              <a:ln>
                <a:noFill/>
              </a:ln>
              <a:solidFill>
                <a:schemeClr val="bg1">
                  <a:lumMod val="50000"/>
                </a:schemeClr>
              </a:solidFill>
              <a:effectLst/>
              <a:latin typeface="Helvetica" panose="020B0604020202020204" pitchFamily="34" charset="0"/>
              <a:cs typeface="Helvetica" panose="020B0604020202020204" pitchFamily="34" charset="0"/>
            </a:endParaRPr>
          </a:p>
        </p:txBody>
      </p:sp>
      <p:sp>
        <p:nvSpPr>
          <p:cNvPr id="38" name="Right Brace 37">
            <a:extLst>
              <a:ext uri="{FF2B5EF4-FFF2-40B4-BE49-F238E27FC236}">
                <a16:creationId xmlns:a16="http://schemas.microsoft.com/office/drawing/2014/main" id="{C361D936-AD40-4476-888F-3F0AC9475488}"/>
              </a:ext>
            </a:extLst>
          </p:cNvPr>
          <p:cNvSpPr/>
          <p:nvPr/>
        </p:nvSpPr>
        <p:spPr>
          <a:xfrm rot="16200000">
            <a:off x="7525806" y="3057515"/>
            <a:ext cx="132720" cy="780003"/>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3" name="Right Brace 42">
            <a:extLst>
              <a:ext uri="{FF2B5EF4-FFF2-40B4-BE49-F238E27FC236}">
                <a16:creationId xmlns:a16="http://schemas.microsoft.com/office/drawing/2014/main" id="{4B809E6C-7352-4C32-9911-DB31EA8E13A0}"/>
              </a:ext>
            </a:extLst>
          </p:cNvPr>
          <p:cNvSpPr/>
          <p:nvPr/>
        </p:nvSpPr>
        <p:spPr>
          <a:xfrm rot="16200000">
            <a:off x="9454439" y="2549099"/>
            <a:ext cx="163151" cy="609757"/>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383957205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6936C-6F1F-4D88-9A91-621E53EDE723}"/>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3697F451-DD78-4B81-A6D1-0E02A87342F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8570572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descr="A screenshot of a cell phone&#10;&#10;Description automatically generated">
            <a:extLst>
              <a:ext uri="{FF2B5EF4-FFF2-40B4-BE49-F238E27FC236}">
                <a16:creationId xmlns:a16="http://schemas.microsoft.com/office/drawing/2014/main" id="{A1EAC672-62F0-4573-AF86-D454017855DC}"/>
              </a:ext>
            </a:extLst>
          </p:cNvPr>
          <p:cNvPicPr>
            <a:picLocks noChangeAspect="1"/>
          </p:cNvPicPr>
          <p:nvPr/>
        </p:nvPicPr>
        <p:blipFill>
          <a:blip r:embed="rId2"/>
          <a:stretch>
            <a:fillRect/>
          </a:stretch>
        </p:blipFill>
        <p:spPr>
          <a:xfrm>
            <a:off x="3142751" y="320445"/>
            <a:ext cx="8289479" cy="6217109"/>
          </a:xfrm>
          <a:prstGeom prst="rect">
            <a:avLst/>
          </a:prstGeom>
        </p:spPr>
      </p:pic>
      <p:sp>
        <p:nvSpPr>
          <p:cNvPr id="12" name="Title 3">
            <a:extLst>
              <a:ext uri="{FF2B5EF4-FFF2-40B4-BE49-F238E27FC236}">
                <a16:creationId xmlns:a16="http://schemas.microsoft.com/office/drawing/2014/main" id="{22798FAC-A729-4B57-99B7-D045F194D89E}"/>
              </a:ext>
            </a:extLst>
          </p:cNvPr>
          <p:cNvSpPr txBox="1">
            <a:spLocks/>
          </p:cNvSpPr>
          <p:nvPr/>
        </p:nvSpPr>
        <p:spPr>
          <a:xfrm>
            <a:off x="-96600" y="3838092"/>
            <a:ext cx="323935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r"/>
            <a:r>
              <a:rPr lang="en-US" sz="4400" dirty="0">
                <a:latin typeface="Gill Sans MT" panose="020B0502020104020203" pitchFamily="34" charset="0"/>
              </a:rPr>
              <a:t>Essentialism</a:t>
            </a:r>
          </a:p>
        </p:txBody>
      </p:sp>
      <p:sp>
        <p:nvSpPr>
          <p:cNvPr id="13" name="Title 3">
            <a:extLst>
              <a:ext uri="{FF2B5EF4-FFF2-40B4-BE49-F238E27FC236}">
                <a16:creationId xmlns:a16="http://schemas.microsoft.com/office/drawing/2014/main" id="{62172045-0816-4975-B65B-7F4FB32323CB}"/>
              </a:ext>
            </a:extLst>
          </p:cNvPr>
          <p:cNvSpPr txBox="1">
            <a:spLocks/>
          </p:cNvSpPr>
          <p:nvPr/>
        </p:nvSpPr>
        <p:spPr>
          <a:xfrm>
            <a:off x="1286607" y="1138630"/>
            <a:ext cx="168952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r"/>
            <a:r>
              <a:rPr lang="en-US" sz="4400" dirty="0">
                <a:latin typeface="Gill Sans MT" panose="020B0502020104020203" pitchFamily="34" charset="0"/>
              </a:rPr>
              <a:t>Kind</a:t>
            </a:r>
          </a:p>
        </p:txBody>
      </p:sp>
      <p:sp>
        <p:nvSpPr>
          <p:cNvPr id="14" name="Rectangle: Rounded Corners 13">
            <a:extLst>
              <a:ext uri="{FF2B5EF4-FFF2-40B4-BE49-F238E27FC236}">
                <a16:creationId xmlns:a16="http://schemas.microsoft.com/office/drawing/2014/main" id="{EFA7A8A4-E08C-4545-A2C9-3AAC2C04B0E2}"/>
              </a:ext>
            </a:extLst>
          </p:cNvPr>
          <p:cNvSpPr/>
          <p:nvPr/>
        </p:nvSpPr>
        <p:spPr>
          <a:xfrm>
            <a:off x="277092" y="320445"/>
            <a:ext cx="9933708" cy="2090246"/>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Rounded Corners 14">
            <a:extLst>
              <a:ext uri="{FF2B5EF4-FFF2-40B4-BE49-F238E27FC236}">
                <a16:creationId xmlns:a16="http://schemas.microsoft.com/office/drawing/2014/main" id="{D3554A61-0907-4B27-B096-FF30FED23140}"/>
              </a:ext>
            </a:extLst>
          </p:cNvPr>
          <p:cNvSpPr/>
          <p:nvPr/>
        </p:nvSpPr>
        <p:spPr>
          <a:xfrm>
            <a:off x="277092" y="2410690"/>
            <a:ext cx="9933708" cy="4239491"/>
          </a:xfrm>
          <a:prstGeom prst="round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657CEA69-5A33-489C-B791-87B6531DC8AA}"/>
              </a:ext>
            </a:extLst>
          </p:cNvPr>
          <p:cNvSpPr/>
          <p:nvPr/>
        </p:nvSpPr>
        <p:spPr>
          <a:xfrm>
            <a:off x="137159" y="6428723"/>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Tree>
    <p:extLst>
      <p:ext uri="{BB962C8B-B14F-4D97-AF65-F5344CB8AC3E}">
        <p14:creationId xmlns:p14="http://schemas.microsoft.com/office/powerpoint/2010/main" val="2856797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a:extLst>
              <a:ext uri="{FF2B5EF4-FFF2-40B4-BE49-F238E27FC236}">
                <a16:creationId xmlns:a16="http://schemas.microsoft.com/office/drawing/2014/main" id="{7FA9E0A1-0AC2-4037-AF90-ECAE3B498EF4}"/>
              </a:ext>
            </a:extLst>
          </p:cNvPr>
          <p:cNvSpPr txBox="1"/>
          <p:nvPr/>
        </p:nvSpPr>
        <p:spPr>
          <a:xfrm>
            <a:off x="4827248" y="1077796"/>
            <a:ext cx="4569466" cy="1569660"/>
          </a:xfrm>
          <a:prstGeom prst="rect">
            <a:avLst/>
          </a:prstGeom>
          <a:noFill/>
        </p:spPr>
        <p:txBody>
          <a:bodyPr wrap="square" rtlCol="0">
            <a:spAutoFit/>
          </a:bodyPr>
          <a:lstStyle/>
          <a:p>
            <a:r>
              <a:rPr lang="en-US" sz="2400" i="1" dirty="0">
                <a:latin typeface="Gill Sans MT" panose="020B0502020104020203" pitchFamily="34" charset="0"/>
              </a:rPr>
              <a:t>category</a:t>
            </a:r>
            <a:r>
              <a:rPr lang="en-US" sz="2400" dirty="0">
                <a:latin typeface="Gill Sans MT" panose="020B0502020104020203" pitchFamily="34" charset="0"/>
              </a:rPr>
              <a:t> is a </a:t>
            </a:r>
            <a:r>
              <a:rPr lang="en-US" sz="2400" b="1" dirty="0">
                <a:latin typeface="Gill Sans MT" panose="020B0502020104020203" pitchFamily="34" charset="0"/>
              </a:rPr>
              <a:t>kind:</a:t>
            </a:r>
          </a:p>
          <a:p>
            <a:r>
              <a:rPr lang="en-US" sz="2400" dirty="0">
                <a:latin typeface="Gill Sans MT" panose="020B0502020104020203" pitchFamily="34" charset="0"/>
              </a:rPr>
              <a:t>rich causal structure, </a:t>
            </a:r>
            <a:br>
              <a:rPr lang="en-US" sz="2400" dirty="0">
                <a:latin typeface="Gill Sans MT" panose="020B0502020104020203" pitchFamily="34" charset="0"/>
              </a:rPr>
            </a:br>
            <a:r>
              <a:rPr lang="en-US" sz="2400" dirty="0">
                <a:latin typeface="Gill Sans MT" panose="020B0502020104020203" pitchFamily="34" charset="0"/>
              </a:rPr>
              <a:t>high inductive potential, </a:t>
            </a:r>
            <a:br>
              <a:rPr lang="en-US" sz="2400" dirty="0">
                <a:latin typeface="Gill Sans MT" panose="020B0502020104020203" pitchFamily="34" charset="0"/>
              </a:rPr>
            </a:br>
            <a:r>
              <a:rPr lang="en-US" sz="2400" dirty="0">
                <a:latin typeface="Gill Sans MT" panose="020B0502020104020203" pitchFamily="34" charset="0"/>
              </a:rPr>
              <a:t>shared non-accidental properties</a:t>
            </a:r>
          </a:p>
        </p:txBody>
      </p:sp>
      <p:sp>
        <p:nvSpPr>
          <p:cNvPr id="9" name="TextBox 8">
            <a:extLst>
              <a:ext uri="{FF2B5EF4-FFF2-40B4-BE49-F238E27FC236}">
                <a16:creationId xmlns:a16="http://schemas.microsoft.com/office/drawing/2014/main" id="{D5004566-2267-4814-AC3B-5A34B00E60B0}"/>
              </a:ext>
            </a:extLst>
          </p:cNvPr>
          <p:cNvSpPr txBox="1"/>
          <p:nvPr/>
        </p:nvSpPr>
        <p:spPr>
          <a:xfrm>
            <a:off x="1355996" y="4656094"/>
            <a:ext cx="3936570" cy="1569660"/>
          </a:xfrm>
          <a:prstGeom prst="rect">
            <a:avLst/>
          </a:prstGeom>
          <a:noFill/>
        </p:spPr>
        <p:txBody>
          <a:bodyPr wrap="square" rtlCol="0">
            <a:spAutoFit/>
          </a:bodyPr>
          <a:lstStyle/>
          <a:p>
            <a:r>
              <a:rPr lang="en-US" sz="2400" dirty="0">
                <a:latin typeface="Gill Sans MT" panose="020B0502020104020203" pitchFamily="34" charset="0"/>
              </a:rPr>
              <a:t>category is a </a:t>
            </a:r>
            <a:r>
              <a:rPr lang="en-US" sz="2400" b="1" dirty="0">
                <a:latin typeface="Gill Sans MT" panose="020B0502020104020203" pitchFamily="34" charset="0"/>
              </a:rPr>
              <a:t>natural kind and possesses an </a:t>
            </a:r>
            <a:br>
              <a:rPr lang="en-US" sz="2400" b="1" dirty="0">
                <a:latin typeface="Gill Sans MT" panose="020B0502020104020203" pitchFamily="34" charset="0"/>
              </a:rPr>
            </a:br>
            <a:r>
              <a:rPr lang="en-US" sz="2400" b="1" dirty="0">
                <a:latin typeface="Gill Sans MT" panose="020B0502020104020203" pitchFamily="34" charset="0"/>
              </a:rPr>
              <a:t>internal essence </a:t>
            </a:r>
            <a:r>
              <a:rPr lang="en-US" sz="2400" dirty="0">
                <a:latin typeface="Gill Sans MT" panose="020B0502020104020203" pitchFamily="34" charset="0"/>
              </a:rPr>
              <a:t>that </a:t>
            </a:r>
            <a:br>
              <a:rPr lang="en-US" sz="2400" dirty="0">
                <a:latin typeface="Gill Sans MT" panose="020B0502020104020203" pitchFamily="34" charset="0"/>
              </a:rPr>
            </a:br>
            <a:r>
              <a:rPr lang="en-US" sz="2400" dirty="0">
                <a:latin typeface="Gill Sans MT" panose="020B0502020104020203" pitchFamily="34" charset="0"/>
              </a:rPr>
              <a:t>causally produces properties</a:t>
            </a:r>
          </a:p>
        </p:txBody>
      </p:sp>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a:t>
            </a:r>
          </a:p>
        </p:txBody>
      </p:sp>
      <p:sp>
        <p:nvSpPr>
          <p:cNvPr id="17" name="Title 3">
            <a:extLst>
              <a:ext uri="{FF2B5EF4-FFF2-40B4-BE49-F238E27FC236}">
                <a16:creationId xmlns:a16="http://schemas.microsoft.com/office/drawing/2014/main" id="{618657C7-C771-496C-8874-35AFE6DA9338}"/>
              </a:ext>
            </a:extLst>
          </p:cNvPr>
          <p:cNvSpPr>
            <a:spLocks noGrp="1"/>
          </p:cNvSpPr>
          <p:nvPr>
            <p:ph type="title"/>
          </p:nvPr>
        </p:nvSpPr>
        <p:spPr>
          <a:xfrm>
            <a:off x="7354885" y="3841294"/>
            <a:ext cx="4519867" cy="809375"/>
          </a:xfrm>
        </p:spPr>
        <p:txBody>
          <a:bodyPr>
            <a:normAutofit/>
          </a:bodyPr>
          <a:lstStyle/>
          <a:p>
            <a:r>
              <a:rPr lang="en-US" sz="4400" dirty="0"/>
              <a:t>Structural context</a:t>
            </a:r>
          </a:p>
        </p:txBody>
      </p:sp>
      <p:sp>
        <p:nvSpPr>
          <p:cNvPr id="18" name="Title 3">
            <a:extLst>
              <a:ext uri="{FF2B5EF4-FFF2-40B4-BE49-F238E27FC236}">
                <a16:creationId xmlns:a16="http://schemas.microsoft.com/office/drawing/2014/main" id="{C3D72194-75F3-4435-9400-D6D9760E534F}"/>
              </a:ext>
            </a:extLst>
          </p:cNvPr>
          <p:cNvSpPr txBox="1">
            <a:spLocks/>
          </p:cNvSpPr>
          <p:nvPr/>
        </p:nvSpPr>
        <p:spPr>
          <a:xfrm>
            <a:off x="1355996" y="3831961"/>
            <a:ext cx="323935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Essentialism</a:t>
            </a:r>
          </a:p>
        </p:txBody>
      </p:sp>
      <p:sp>
        <p:nvSpPr>
          <p:cNvPr id="19" name="TextBox 18">
            <a:extLst>
              <a:ext uri="{FF2B5EF4-FFF2-40B4-BE49-F238E27FC236}">
                <a16:creationId xmlns:a16="http://schemas.microsoft.com/office/drawing/2014/main" id="{C2E5A03F-92FA-47A4-A969-4F36B3BB719D}"/>
              </a:ext>
            </a:extLst>
          </p:cNvPr>
          <p:cNvSpPr txBox="1"/>
          <p:nvPr/>
        </p:nvSpPr>
        <p:spPr>
          <a:xfrm>
            <a:off x="220124" y="1036261"/>
            <a:ext cx="3628223" cy="523220"/>
          </a:xfrm>
          <a:prstGeom prst="rect">
            <a:avLst/>
          </a:prstGeom>
          <a:noFill/>
        </p:spPr>
        <p:txBody>
          <a:bodyPr wrap="square" rtlCol="0">
            <a:spAutoFit/>
          </a:bodyPr>
          <a:lstStyle/>
          <a:p>
            <a:r>
              <a:rPr lang="en-US" sz="2800" i="1" dirty="0">
                <a:latin typeface="Gill Sans MT" panose="020B0502020104020203" pitchFamily="34" charset="0"/>
              </a:rPr>
              <a:t>What do generics tell us?</a:t>
            </a:r>
          </a:p>
        </p:txBody>
      </p:sp>
      <p:sp>
        <p:nvSpPr>
          <p:cNvPr id="22" name="Rectangle: Rounded Corners 21">
            <a:extLst>
              <a:ext uri="{FF2B5EF4-FFF2-40B4-BE49-F238E27FC236}">
                <a16:creationId xmlns:a16="http://schemas.microsoft.com/office/drawing/2014/main" id="{237CED84-100B-470E-B52A-0949CCC929DC}"/>
              </a:ext>
            </a:extLst>
          </p:cNvPr>
          <p:cNvSpPr/>
          <p:nvPr/>
        </p:nvSpPr>
        <p:spPr>
          <a:xfrm flipH="1">
            <a:off x="578973" y="4784574"/>
            <a:ext cx="599645" cy="624533"/>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3" name="Rectangle: Rounded Corners 22">
            <a:extLst>
              <a:ext uri="{FF2B5EF4-FFF2-40B4-BE49-F238E27FC236}">
                <a16:creationId xmlns:a16="http://schemas.microsoft.com/office/drawing/2014/main" id="{DCBA1390-F18E-4608-9346-9123F485D760}"/>
              </a:ext>
            </a:extLst>
          </p:cNvPr>
          <p:cNvSpPr/>
          <p:nvPr/>
        </p:nvSpPr>
        <p:spPr>
          <a:xfrm flipH="1">
            <a:off x="578973" y="4073412"/>
            <a:ext cx="614380" cy="624533"/>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4" name="Rectangle 23">
            <a:extLst>
              <a:ext uri="{FF2B5EF4-FFF2-40B4-BE49-F238E27FC236}">
                <a16:creationId xmlns:a16="http://schemas.microsoft.com/office/drawing/2014/main" id="{86D2BC58-1135-4365-941A-90622B083126}"/>
              </a:ext>
            </a:extLst>
          </p:cNvPr>
          <p:cNvSpPr/>
          <p:nvPr/>
        </p:nvSpPr>
        <p:spPr>
          <a:xfrm>
            <a:off x="6468042" y="4868339"/>
            <a:ext cx="648898" cy="635995"/>
          </a:xfrm>
          <a:prstGeom prst="rect">
            <a:avLst/>
          </a:prstGeom>
          <a:solidFill>
            <a:srgbClr val="FFF9F3"/>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5" name="Rectangle 24">
            <a:extLst>
              <a:ext uri="{FF2B5EF4-FFF2-40B4-BE49-F238E27FC236}">
                <a16:creationId xmlns:a16="http://schemas.microsoft.com/office/drawing/2014/main" id="{2188B0ED-33E4-4ED1-B3E8-4F9F564391DD}"/>
              </a:ext>
            </a:extLst>
          </p:cNvPr>
          <p:cNvSpPr/>
          <p:nvPr/>
        </p:nvSpPr>
        <p:spPr>
          <a:xfrm>
            <a:off x="6463082" y="4040155"/>
            <a:ext cx="648899" cy="639141"/>
          </a:xfrm>
          <a:prstGeom prst="rect">
            <a:avLst/>
          </a:prstGeom>
          <a:solidFill>
            <a:srgbClr val="F9FBF7"/>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latin typeface="Gill Sans MT" panose="020B0502020104020203" pitchFamily="34" charset="0"/>
            </a:endParaRPr>
          </a:p>
        </p:txBody>
      </p:sp>
      <p:sp>
        <p:nvSpPr>
          <p:cNvPr id="26" name="Rectangle: Rounded Corners 25">
            <a:extLst>
              <a:ext uri="{FF2B5EF4-FFF2-40B4-BE49-F238E27FC236}">
                <a16:creationId xmlns:a16="http://schemas.microsoft.com/office/drawing/2014/main" id="{86C606A3-B9DD-4111-BB2F-40C367377888}"/>
              </a:ext>
            </a:extLst>
          </p:cNvPr>
          <p:cNvSpPr/>
          <p:nvPr/>
        </p:nvSpPr>
        <p:spPr>
          <a:xfrm flipH="1">
            <a:off x="6594011" y="4980026"/>
            <a:ext cx="415257" cy="432492"/>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7" name="Rectangle: Rounded Corners 26">
            <a:extLst>
              <a:ext uri="{FF2B5EF4-FFF2-40B4-BE49-F238E27FC236}">
                <a16:creationId xmlns:a16="http://schemas.microsoft.com/office/drawing/2014/main" id="{4204ED7E-58C8-41BE-8EB6-F7D9DDC92C52}"/>
              </a:ext>
            </a:extLst>
          </p:cNvPr>
          <p:cNvSpPr/>
          <p:nvPr/>
        </p:nvSpPr>
        <p:spPr>
          <a:xfrm flipH="1">
            <a:off x="6589051" y="4149178"/>
            <a:ext cx="416472" cy="423355"/>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34" name="TextBox 33">
            <a:extLst>
              <a:ext uri="{FF2B5EF4-FFF2-40B4-BE49-F238E27FC236}">
                <a16:creationId xmlns:a16="http://schemas.microsoft.com/office/drawing/2014/main" id="{F3188DDA-6AFE-42D9-B058-2A93CB811DD3}"/>
              </a:ext>
            </a:extLst>
          </p:cNvPr>
          <p:cNvSpPr txBox="1"/>
          <p:nvPr/>
        </p:nvSpPr>
        <p:spPr>
          <a:xfrm>
            <a:off x="7354885" y="4697945"/>
            <a:ext cx="3936570" cy="1569660"/>
          </a:xfrm>
          <a:prstGeom prst="rect">
            <a:avLst/>
          </a:prstGeom>
          <a:noFill/>
        </p:spPr>
        <p:txBody>
          <a:bodyPr wrap="square" rtlCol="0">
            <a:spAutoFit/>
          </a:bodyPr>
          <a:lstStyle/>
          <a:p>
            <a:r>
              <a:rPr lang="en-US" sz="2400" dirty="0">
                <a:latin typeface="Gill Sans MT" panose="020B0502020104020203" pitchFamily="34" charset="0"/>
              </a:rPr>
              <a:t>category is </a:t>
            </a:r>
            <a:r>
              <a:rPr lang="en-US" sz="2400" b="1" dirty="0">
                <a:latin typeface="Gill Sans MT" panose="020B0502020104020203" pitchFamily="34" charset="0"/>
              </a:rPr>
              <a:t>situated in a stable external context</a:t>
            </a:r>
            <a:r>
              <a:rPr lang="en-US" sz="2400" dirty="0">
                <a:latin typeface="Gill Sans MT" panose="020B0502020104020203" pitchFamily="34" charset="0"/>
              </a:rPr>
              <a:t> </a:t>
            </a:r>
            <a:br>
              <a:rPr lang="en-US" sz="2400" dirty="0">
                <a:latin typeface="Gill Sans MT" panose="020B0502020104020203" pitchFamily="34" charset="0"/>
              </a:rPr>
            </a:br>
            <a:r>
              <a:rPr lang="en-US" sz="2400" b="1" dirty="0">
                <a:latin typeface="Gill Sans MT" panose="020B0502020104020203" pitchFamily="34" charset="0"/>
              </a:rPr>
              <a:t>(a structural context)</a:t>
            </a:r>
            <a:r>
              <a:rPr lang="en-US" sz="2400" dirty="0">
                <a:latin typeface="Gill Sans MT" panose="020B0502020104020203" pitchFamily="34" charset="0"/>
              </a:rPr>
              <a:t> that causally produces properties</a:t>
            </a:r>
          </a:p>
        </p:txBody>
      </p:sp>
      <p:sp>
        <p:nvSpPr>
          <p:cNvPr id="20" name="Title 3">
            <a:extLst>
              <a:ext uri="{FF2B5EF4-FFF2-40B4-BE49-F238E27FC236}">
                <a16:creationId xmlns:a16="http://schemas.microsoft.com/office/drawing/2014/main" id="{09D08BC4-6E9C-468C-94AB-ED17D5089C19}"/>
              </a:ext>
            </a:extLst>
          </p:cNvPr>
          <p:cNvSpPr txBox="1">
            <a:spLocks/>
          </p:cNvSpPr>
          <p:nvPr/>
        </p:nvSpPr>
        <p:spPr>
          <a:xfrm>
            <a:off x="3551053" y="1512382"/>
            <a:ext cx="168952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Kind</a:t>
            </a:r>
          </a:p>
        </p:txBody>
      </p:sp>
      <p:cxnSp>
        <p:nvCxnSpPr>
          <p:cNvPr id="28" name="Straight Arrow Connector 27">
            <a:extLst>
              <a:ext uri="{FF2B5EF4-FFF2-40B4-BE49-F238E27FC236}">
                <a16:creationId xmlns:a16="http://schemas.microsoft.com/office/drawing/2014/main" id="{4151C54A-1CD4-4E59-9B22-5A4476E20E4F}"/>
              </a:ext>
            </a:extLst>
          </p:cNvPr>
          <p:cNvCxnSpPr>
            <a:cxnSpLocks/>
          </p:cNvCxnSpPr>
          <p:nvPr/>
        </p:nvCxnSpPr>
        <p:spPr>
          <a:xfrm>
            <a:off x="4195641" y="1029756"/>
            <a:ext cx="0" cy="444956"/>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BABAA598-7875-43C5-8285-84E25483C432}"/>
              </a:ext>
            </a:extLst>
          </p:cNvPr>
          <p:cNvSpPr txBox="1"/>
          <p:nvPr/>
        </p:nvSpPr>
        <p:spPr>
          <a:xfrm>
            <a:off x="220124" y="2703506"/>
            <a:ext cx="4569468" cy="523220"/>
          </a:xfrm>
          <a:prstGeom prst="rect">
            <a:avLst/>
          </a:prstGeom>
          <a:noFill/>
        </p:spPr>
        <p:txBody>
          <a:bodyPr wrap="square" rtlCol="0">
            <a:spAutoFit/>
          </a:bodyPr>
          <a:lstStyle/>
          <a:p>
            <a:r>
              <a:rPr lang="en-US" sz="2800" i="1" dirty="0">
                <a:latin typeface="Gill Sans MT" panose="020B0502020104020203" pitchFamily="34" charset="0"/>
              </a:rPr>
              <a:t>How is the category structured?</a:t>
            </a:r>
          </a:p>
        </p:txBody>
      </p:sp>
      <p:sp>
        <p:nvSpPr>
          <p:cNvPr id="30" name="Title 3">
            <a:extLst>
              <a:ext uri="{FF2B5EF4-FFF2-40B4-BE49-F238E27FC236}">
                <a16:creationId xmlns:a16="http://schemas.microsoft.com/office/drawing/2014/main" id="{2D025A61-B8A8-49C3-8A97-A99939EDD85B}"/>
              </a:ext>
            </a:extLst>
          </p:cNvPr>
          <p:cNvSpPr txBox="1">
            <a:spLocks/>
          </p:cNvSpPr>
          <p:nvPr/>
        </p:nvSpPr>
        <p:spPr>
          <a:xfrm>
            <a:off x="2547647" y="-264970"/>
            <a:ext cx="3915435" cy="181059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4400" dirty="0">
                <a:latin typeface="Gill Sans MT" panose="020B0502020104020203" pitchFamily="34" charset="0"/>
              </a:rPr>
              <a:t>Generic language</a:t>
            </a:r>
          </a:p>
        </p:txBody>
      </p:sp>
      <p:sp>
        <p:nvSpPr>
          <p:cNvPr id="31" name="TextBox 30">
            <a:extLst>
              <a:ext uri="{FF2B5EF4-FFF2-40B4-BE49-F238E27FC236}">
                <a16:creationId xmlns:a16="http://schemas.microsoft.com/office/drawing/2014/main" id="{F67A44AF-2615-4AF4-9305-AF433E96E3AD}"/>
              </a:ext>
            </a:extLst>
          </p:cNvPr>
          <p:cNvSpPr txBox="1"/>
          <p:nvPr/>
        </p:nvSpPr>
        <p:spPr>
          <a:xfrm>
            <a:off x="6589051" y="409495"/>
            <a:ext cx="1787605"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“Dogs bark.”</a:t>
            </a:r>
          </a:p>
        </p:txBody>
      </p:sp>
      <p:cxnSp>
        <p:nvCxnSpPr>
          <p:cNvPr id="35" name="Straight Arrow Connector 34">
            <a:extLst>
              <a:ext uri="{FF2B5EF4-FFF2-40B4-BE49-F238E27FC236}">
                <a16:creationId xmlns:a16="http://schemas.microsoft.com/office/drawing/2014/main" id="{0841C291-C44D-423F-8A96-1F23857F6BB9}"/>
              </a:ext>
            </a:extLst>
          </p:cNvPr>
          <p:cNvCxnSpPr>
            <a:cxnSpLocks/>
          </p:cNvCxnSpPr>
          <p:nvPr/>
        </p:nvCxnSpPr>
        <p:spPr>
          <a:xfrm>
            <a:off x="5759617" y="2751223"/>
            <a:ext cx="2280965" cy="961795"/>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a:extLst>
              <a:ext uri="{FF2B5EF4-FFF2-40B4-BE49-F238E27FC236}">
                <a16:creationId xmlns:a16="http://schemas.microsoft.com/office/drawing/2014/main" id="{D3A7D0F7-BCC1-485D-B2B8-71A6F7FEF579}"/>
              </a:ext>
            </a:extLst>
          </p:cNvPr>
          <p:cNvCxnSpPr>
            <a:cxnSpLocks/>
          </p:cNvCxnSpPr>
          <p:nvPr/>
        </p:nvCxnSpPr>
        <p:spPr>
          <a:xfrm flipH="1">
            <a:off x="3408220" y="2790135"/>
            <a:ext cx="2357304" cy="895173"/>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
        <p:nvSpPr>
          <p:cNvPr id="39" name="TextBox 38">
            <a:extLst>
              <a:ext uri="{FF2B5EF4-FFF2-40B4-BE49-F238E27FC236}">
                <a16:creationId xmlns:a16="http://schemas.microsoft.com/office/drawing/2014/main" id="{804AA970-53AD-48EA-9683-869C401C53A0}"/>
              </a:ext>
            </a:extLst>
          </p:cNvPr>
          <p:cNvSpPr txBox="1"/>
          <p:nvPr/>
        </p:nvSpPr>
        <p:spPr>
          <a:xfrm>
            <a:off x="8573507" y="1077796"/>
            <a:ext cx="3620497" cy="1200329"/>
          </a:xfrm>
          <a:prstGeom prst="rect">
            <a:avLst/>
          </a:prstGeom>
          <a:noFill/>
        </p:spPr>
        <p:txBody>
          <a:bodyPr wrap="square" rtlCol="0">
            <a:spAutoFit/>
          </a:bodyPr>
          <a:lstStyle/>
          <a:p>
            <a:r>
              <a:rPr lang="en-US" sz="2400" i="1" dirty="0">
                <a:solidFill>
                  <a:schemeClr val="bg1">
                    <a:lumMod val="75000"/>
                  </a:schemeClr>
                </a:solidFill>
                <a:latin typeface="Gill Sans MT" panose="020B0502020104020203" pitchFamily="34" charset="0"/>
                <a:ea typeface="Cambria" panose="02040503050406030204" pitchFamily="18" charset="0"/>
              </a:rPr>
              <a:t>property </a:t>
            </a:r>
            <a:r>
              <a:rPr lang="en-US" sz="2400" dirty="0">
                <a:solidFill>
                  <a:schemeClr val="bg1">
                    <a:lumMod val="75000"/>
                  </a:schemeClr>
                </a:solidFill>
                <a:latin typeface="Gill Sans MT" panose="020B0502020104020203" pitchFamily="34" charset="0"/>
                <a:ea typeface="Cambria" panose="02040503050406030204" pitchFamily="18" charset="0"/>
              </a:rPr>
              <a:t>is non-accidentally related to category’s causal structure </a:t>
            </a:r>
            <a:endParaRPr lang="en-US" sz="2400" i="1" dirty="0">
              <a:solidFill>
                <a:schemeClr val="bg1">
                  <a:lumMod val="75000"/>
                </a:schemeClr>
              </a:solidFill>
              <a:latin typeface="Gill Sans MT" panose="020B0502020104020203" pitchFamily="34" charset="0"/>
              <a:ea typeface="Cambria" panose="02040503050406030204" pitchFamily="18" charset="0"/>
            </a:endParaRPr>
          </a:p>
        </p:txBody>
      </p:sp>
    </p:spTree>
    <p:extLst>
      <p:ext uri="{BB962C8B-B14F-4D97-AF65-F5344CB8AC3E}">
        <p14:creationId xmlns:p14="http://schemas.microsoft.com/office/powerpoint/2010/main" val="133611792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 study 1</a:t>
            </a:r>
          </a:p>
        </p:txBody>
      </p:sp>
      <p:sp>
        <p:nvSpPr>
          <p:cNvPr id="2" name="Rectangle 1">
            <a:extLst>
              <a:ext uri="{FF2B5EF4-FFF2-40B4-BE49-F238E27FC236}">
                <a16:creationId xmlns:a16="http://schemas.microsoft.com/office/drawing/2014/main" id="{81EC3309-E0EE-4A1A-938D-75112A8CB6E8}"/>
              </a:ext>
            </a:extLst>
          </p:cNvPr>
          <p:cNvSpPr/>
          <p:nvPr/>
        </p:nvSpPr>
        <p:spPr>
          <a:xfrm>
            <a:off x="2058179" y="763871"/>
            <a:ext cx="8686800" cy="1200329"/>
          </a:xfrm>
          <a:prstGeom prst="rect">
            <a:avLst/>
          </a:prstGeom>
        </p:spPr>
        <p:txBody>
          <a:bodyPr wrap="square">
            <a:spAutoFit/>
          </a:bodyPr>
          <a:lstStyle/>
          <a:p>
            <a:r>
              <a:rPr lang="en-US" sz="2400" dirty="0">
                <a:solidFill>
                  <a:srgbClr val="404040"/>
                </a:solidFill>
                <a:latin typeface="Gill Sans MT" panose="020B0502020104020203" pitchFamily="34" charset="0"/>
              </a:rPr>
              <a:t>I am going to tell you about an island far away. On this island, there live lots of different people. I am going to tell you about one group of people on the island: </a:t>
            </a:r>
            <a:r>
              <a:rPr lang="en-US" sz="2400" dirty="0" err="1">
                <a:solidFill>
                  <a:srgbClr val="404040"/>
                </a:solidFill>
                <a:latin typeface="Gill Sans MT" panose="020B0502020104020203" pitchFamily="34" charset="0"/>
              </a:rPr>
              <a:t>Zarpies</a:t>
            </a:r>
            <a:r>
              <a:rPr lang="en-US" sz="2400" dirty="0">
                <a:solidFill>
                  <a:srgbClr val="404040"/>
                </a:solidFill>
                <a:latin typeface="Gill Sans MT" panose="020B0502020104020203" pitchFamily="34" charset="0"/>
              </a:rPr>
              <a:t>! Let's meet some </a:t>
            </a:r>
            <a:r>
              <a:rPr lang="en-US" sz="2400" dirty="0" err="1">
                <a:solidFill>
                  <a:srgbClr val="404040"/>
                </a:solidFill>
                <a:latin typeface="Gill Sans MT" panose="020B0502020104020203" pitchFamily="34" charset="0"/>
              </a:rPr>
              <a:t>Zarpies</a:t>
            </a:r>
            <a:r>
              <a:rPr lang="en-US" sz="2400" dirty="0">
                <a:solidFill>
                  <a:srgbClr val="404040"/>
                </a:solidFill>
                <a:latin typeface="Gill Sans MT" panose="020B0502020104020203" pitchFamily="34" charset="0"/>
              </a:rPr>
              <a:t>.</a:t>
            </a:r>
            <a:endParaRPr lang="en-US" sz="2400" dirty="0">
              <a:latin typeface="Gill Sans MT" panose="020B0502020104020203" pitchFamily="34" charset="0"/>
            </a:endParaRPr>
          </a:p>
        </p:txBody>
      </p:sp>
      <p:pic>
        <p:nvPicPr>
          <p:cNvPr id="4" name="Picture 3" descr="A body of water&#10;&#10;Description automatically generated">
            <a:extLst>
              <a:ext uri="{FF2B5EF4-FFF2-40B4-BE49-F238E27FC236}">
                <a16:creationId xmlns:a16="http://schemas.microsoft.com/office/drawing/2014/main" id="{B3F44AAA-9521-4CF7-8FAF-021698799288}"/>
              </a:ext>
            </a:extLst>
          </p:cNvPr>
          <p:cNvPicPr>
            <a:picLocks noChangeAspect="1"/>
          </p:cNvPicPr>
          <p:nvPr/>
        </p:nvPicPr>
        <p:blipFill>
          <a:blip r:embed="rId3"/>
          <a:stretch>
            <a:fillRect/>
          </a:stretch>
        </p:blipFill>
        <p:spPr>
          <a:xfrm>
            <a:off x="2843185" y="2195851"/>
            <a:ext cx="6699594" cy="3797495"/>
          </a:xfrm>
          <a:prstGeom prst="rect">
            <a:avLst/>
          </a:prstGeom>
        </p:spPr>
      </p:pic>
      <p:sp>
        <p:nvSpPr>
          <p:cNvPr id="21" name="Rectangle 20">
            <a:extLst>
              <a:ext uri="{FF2B5EF4-FFF2-40B4-BE49-F238E27FC236}">
                <a16:creationId xmlns:a16="http://schemas.microsoft.com/office/drawing/2014/main" id="{E10EB26C-C2EE-4A53-9365-ADD51B79F1F5}"/>
              </a:ext>
            </a:extLst>
          </p:cNvPr>
          <p:cNvSpPr/>
          <p:nvPr/>
        </p:nvSpPr>
        <p:spPr>
          <a:xfrm>
            <a:off x="137159" y="6429369"/>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~100 adults (MTurk)</a:t>
            </a:r>
            <a:endParaRPr lang="en-US" sz="1600" dirty="0">
              <a:latin typeface="Gill Sans MT" panose="020B0502020104020203" pitchFamily="34" charset="0"/>
            </a:endParaRPr>
          </a:p>
        </p:txBody>
      </p:sp>
    </p:spTree>
    <p:extLst>
      <p:ext uri="{BB962C8B-B14F-4D97-AF65-F5344CB8AC3E}">
        <p14:creationId xmlns:p14="http://schemas.microsoft.com/office/powerpoint/2010/main" val="15542694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 study 1</a:t>
            </a:r>
          </a:p>
        </p:txBody>
      </p:sp>
      <p:sp>
        <p:nvSpPr>
          <p:cNvPr id="39" name="Title 3">
            <a:extLst>
              <a:ext uri="{FF2B5EF4-FFF2-40B4-BE49-F238E27FC236}">
                <a16:creationId xmlns:a16="http://schemas.microsoft.com/office/drawing/2014/main" id="{709FA5D8-59B2-4DED-A2ED-F39348B0D207}"/>
              </a:ext>
            </a:extLst>
          </p:cNvPr>
          <p:cNvSpPr txBox="1">
            <a:spLocks/>
          </p:cNvSpPr>
          <p:nvPr/>
        </p:nvSpPr>
        <p:spPr>
          <a:xfrm>
            <a:off x="6235324" y="325029"/>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Specific</a:t>
            </a:r>
          </a:p>
        </p:txBody>
      </p:sp>
      <p:sp>
        <p:nvSpPr>
          <p:cNvPr id="40" name="TextBox 39">
            <a:extLst>
              <a:ext uri="{FF2B5EF4-FFF2-40B4-BE49-F238E27FC236}">
                <a16:creationId xmlns:a16="http://schemas.microsoft.com/office/drawing/2014/main" id="{24927E28-5A9D-4E55-AD59-D25DFB3FF2A6}"/>
              </a:ext>
            </a:extLst>
          </p:cNvPr>
          <p:cNvSpPr txBox="1"/>
          <p:nvPr/>
        </p:nvSpPr>
        <p:spPr>
          <a:xfrm>
            <a:off x="8051124" y="444680"/>
            <a:ext cx="2109873"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“This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3" name="Rectangle 2">
            <a:extLst>
              <a:ext uri="{FF2B5EF4-FFF2-40B4-BE49-F238E27FC236}">
                <a16:creationId xmlns:a16="http://schemas.microsoft.com/office/drawing/2014/main" id="{AFE5C40F-0A52-4500-9211-23CF23216874}"/>
              </a:ext>
            </a:extLst>
          </p:cNvPr>
          <p:cNvSpPr/>
          <p:nvPr/>
        </p:nvSpPr>
        <p:spPr>
          <a:xfrm>
            <a:off x="408231" y="1106207"/>
            <a:ext cx="5687769" cy="1200329"/>
          </a:xfrm>
          <a:prstGeom prst="rect">
            <a:avLst/>
          </a:prstGeom>
        </p:spPr>
        <p:txBody>
          <a:bodyPr wrap="square">
            <a:spAutoFit/>
          </a:bodyPr>
          <a:lstStyle/>
          <a:p>
            <a:r>
              <a:rPr lang="en-US" sz="2400" dirty="0" err="1">
                <a:solidFill>
                  <a:srgbClr val="404040"/>
                </a:solidFill>
                <a:latin typeface="Gill Sans MT" panose="020B0502020104020203" pitchFamily="34" charset="0"/>
              </a:rPr>
              <a:t>Zarpies</a:t>
            </a:r>
            <a:r>
              <a:rPr lang="en-US" sz="2400" dirty="0">
                <a:solidFill>
                  <a:srgbClr val="404040"/>
                </a:solidFill>
                <a:latin typeface="Gill Sans MT" panose="020B0502020104020203" pitchFamily="34" charset="0"/>
              </a:rPr>
              <a:t> love to eat flowers. </a:t>
            </a:r>
          </a:p>
          <a:p>
            <a:r>
              <a:rPr lang="en-US" sz="2400" dirty="0" err="1">
                <a:solidFill>
                  <a:srgbClr val="404040"/>
                </a:solidFill>
                <a:latin typeface="Gill Sans MT" panose="020B0502020104020203" pitchFamily="34" charset="0"/>
              </a:rPr>
              <a:t>Zarpies</a:t>
            </a:r>
            <a:r>
              <a:rPr lang="en-US" sz="2400" dirty="0">
                <a:solidFill>
                  <a:srgbClr val="404040"/>
                </a:solidFill>
                <a:latin typeface="Gill Sans MT" panose="020B0502020104020203" pitchFamily="34" charset="0"/>
              </a:rPr>
              <a:t> have striped hair on the back of their head. </a:t>
            </a:r>
            <a:endParaRPr lang="en-US" sz="2400" dirty="0">
              <a:latin typeface="Gill Sans MT" panose="020B0502020104020203" pitchFamily="34" charset="0"/>
            </a:endParaRPr>
          </a:p>
        </p:txBody>
      </p:sp>
      <p:sp>
        <p:nvSpPr>
          <p:cNvPr id="4" name="Rectangle 3">
            <a:extLst>
              <a:ext uri="{FF2B5EF4-FFF2-40B4-BE49-F238E27FC236}">
                <a16:creationId xmlns:a16="http://schemas.microsoft.com/office/drawing/2014/main" id="{D3ED264D-CCD9-4733-9B87-64600A90E95B}"/>
              </a:ext>
            </a:extLst>
          </p:cNvPr>
          <p:cNvSpPr/>
          <p:nvPr/>
        </p:nvSpPr>
        <p:spPr>
          <a:xfrm>
            <a:off x="6235324" y="1106206"/>
            <a:ext cx="6096000" cy="830997"/>
          </a:xfrm>
          <a:prstGeom prst="rect">
            <a:avLst/>
          </a:prstGeom>
        </p:spPr>
        <p:txBody>
          <a:bodyPr>
            <a:spAutoFit/>
          </a:bodyPr>
          <a:lstStyle/>
          <a:p>
            <a:r>
              <a:rPr lang="en-US" sz="2400" dirty="0">
                <a:solidFill>
                  <a:srgbClr val="404040"/>
                </a:solidFill>
                <a:latin typeface="Gill Sans MT" panose="020B0502020104020203" pitchFamily="34" charset="0"/>
              </a:rPr>
              <a:t>This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loves to eat flowers. </a:t>
            </a:r>
          </a:p>
          <a:p>
            <a:r>
              <a:rPr lang="en-US" sz="2400" dirty="0">
                <a:solidFill>
                  <a:srgbClr val="404040"/>
                </a:solidFill>
                <a:latin typeface="Gill Sans MT" panose="020B0502020104020203" pitchFamily="34" charset="0"/>
              </a:rPr>
              <a:t>This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has stripes under her hair.</a:t>
            </a:r>
            <a:endParaRPr lang="en-US" sz="2400" dirty="0">
              <a:latin typeface="Gill Sans MT" panose="020B0502020104020203" pitchFamily="34" charset="0"/>
            </a:endParaRPr>
          </a:p>
        </p:txBody>
      </p:sp>
      <p:pic>
        <p:nvPicPr>
          <p:cNvPr id="6" name="Picture 5" descr="A group of people standing on a beach&#10;&#10;Description automatically generated">
            <a:extLst>
              <a:ext uri="{FF2B5EF4-FFF2-40B4-BE49-F238E27FC236}">
                <a16:creationId xmlns:a16="http://schemas.microsoft.com/office/drawing/2014/main" id="{00256224-B402-42B0-B0C6-E6CAF5C933C5}"/>
              </a:ext>
            </a:extLst>
          </p:cNvPr>
          <p:cNvPicPr>
            <a:picLocks noChangeAspect="1"/>
          </p:cNvPicPr>
          <p:nvPr/>
        </p:nvPicPr>
        <p:blipFill>
          <a:blip r:embed="rId3"/>
          <a:stretch>
            <a:fillRect/>
          </a:stretch>
        </p:blipFill>
        <p:spPr>
          <a:xfrm>
            <a:off x="2758903" y="2341419"/>
            <a:ext cx="6394717" cy="3626310"/>
          </a:xfrm>
          <a:prstGeom prst="rect">
            <a:avLst/>
          </a:prstGeom>
        </p:spPr>
      </p:pic>
      <p:sp>
        <p:nvSpPr>
          <p:cNvPr id="12" name="Title 3">
            <a:extLst>
              <a:ext uri="{FF2B5EF4-FFF2-40B4-BE49-F238E27FC236}">
                <a16:creationId xmlns:a16="http://schemas.microsoft.com/office/drawing/2014/main" id="{5E43B71F-FF30-444F-AFEF-2BADCB0E3AF4}"/>
              </a:ext>
            </a:extLst>
          </p:cNvPr>
          <p:cNvSpPr txBox="1">
            <a:spLocks/>
          </p:cNvSpPr>
          <p:nvPr/>
        </p:nvSpPr>
        <p:spPr>
          <a:xfrm>
            <a:off x="408231" y="325029"/>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Generic</a:t>
            </a:r>
          </a:p>
        </p:txBody>
      </p:sp>
      <p:sp>
        <p:nvSpPr>
          <p:cNvPr id="13" name="TextBox 12">
            <a:extLst>
              <a:ext uri="{FF2B5EF4-FFF2-40B4-BE49-F238E27FC236}">
                <a16:creationId xmlns:a16="http://schemas.microsoft.com/office/drawing/2014/main" id="{5786CB7B-0401-4F20-AA1F-D8996CD3688F}"/>
              </a:ext>
            </a:extLst>
          </p:cNvPr>
          <p:cNvSpPr txBox="1"/>
          <p:nvPr/>
        </p:nvSpPr>
        <p:spPr>
          <a:xfrm>
            <a:off x="2505602" y="444680"/>
            <a:ext cx="1604927"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Zarpies</a:t>
            </a:r>
            <a:r>
              <a:rPr lang="en-US" sz="2400" dirty="0">
                <a:latin typeface="Cambria" panose="02040503050406030204" pitchFamily="18" charset="0"/>
                <a:ea typeface="Cambria" panose="02040503050406030204" pitchFamily="18" charset="0"/>
              </a:rPr>
              <a:t>…”</a:t>
            </a:r>
          </a:p>
        </p:txBody>
      </p:sp>
      <p:sp>
        <p:nvSpPr>
          <p:cNvPr id="15" name="Rectangle 14">
            <a:extLst>
              <a:ext uri="{FF2B5EF4-FFF2-40B4-BE49-F238E27FC236}">
                <a16:creationId xmlns:a16="http://schemas.microsoft.com/office/drawing/2014/main" id="{41886BA0-E0F8-489F-B17C-A8BFAA11CC29}"/>
              </a:ext>
            </a:extLst>
          </p:cNvPr>
          <p:cNvSpPr/>
          <p:nvPr/>
        </p:nvSpPr>
        <p:spPr>
          <a:xfrm>
            <a:off x="137159" y="6429369"/>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Tree>
    <p:extLst>
      <p:ext uri="{BB962C8B-B14F-4D97-AF65-F5344CB8AC3E}">
        <p14:creationId xmlns:p14="http://schemas.microsoft.com/office/powerpoint/2010/main" val="16295553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 study 1</a:t>
            </a:r>
          </a:p>
        </p:txBody>
      </p:sp>
      <p:sp>
        <p:nvSpPr>
          <p:cNvPr id="39" name="Title 3">
            <a:extLst>
              <a:ext uri="{FF2B5EF4-FFF2-40B4-BE49-F238E27FC236}">
                <a16:creationId xmlns:a16="http://schemas.microsoft.com/office/drawing/2014/main" id="{709FA5D8-59B2-4DED-A2ED-F39348B0D207}"/>
              </a:ext>
            </a:extLst>
          </p:cNvPr>
          <p:cNvSpPr txBox="1">
            <a:spLocks/>
          </p:cNvSpPr>
          <p:nvPr/>
        </p:nvSpPr>
        <p:spPr>
          <a:xfrm>
            <a:off x="6235324" y="325029"/>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Specific</a:t>
            </a:r>
          </a:p>
        </p:txBody>
      </p:sp>
      <p:sp>
        <p:nvSpPr>
          <p:cNvPr id="40" name="TextBox 39">
            <a:extLst>
              <a:ext uri="{FF2B5EF4-FFF2-40B4-BE49-F238E27FC236}">
                <a16:creationId xmlns:a16="http://schemas.microsoft.com/office/drawing/2014/main" id="{24927E28-5A9D-4E55-AD59-D25DFB3FF2A6}"/>
              </a:ext>
            </a:extLst>
          </p:cNvPr>
          <p:cNvSpPr txBox="1"/>
          <p:nvPr/>
        </p:nvSpPr>
        <p:spPr>
          <a:xfrm>
            <a:off x="8051124" y="444680"/>
            <a:ext cx="2109873"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“This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3" name="Rectangle 2">
            <a:extLst>
              <a:ext uri="{FF2B5EF4-FFF2-40B4-BE49-F238E27FC236}">
                <a16:creationId xmlns:a16="http://schemas.microsoft.com/office/drawing/2014/main" id="{AFE5C40F-0A52-4500-9211-23CF23216874}"/>
              </a:ext>
            </a:extLst>
          </p:cNvPr>
          <p:cNvSpPr/>
          <p:nvPr/>
        </p:nvSpPr>
        <p:spPr>
          <a:xfrm>
            <a:off x="408231" y="1106207"/>
            <a:ext cx="6096000" cy="830997"/>
          </a:xfrm>
          <a:prstGeom prst="rect">
            <a:avLst/>
          </a:prstGeom>
        </p:spPr>
        <p:txBody>
          <a:bodyPr wrap="square">
            <a:spAutoFit/>
          </a:bodyPr>
          <a:lstStyle/>
          <a:p>
            <a:r>
              <a:rPr lang="en-US" sz="2400" dirty="0" err="1">
                <a:solidFill>
                  <a:srgbClr val="404040"/>
                </a:solidFill>
                <a:latin typeface="Gill Sans MT" panose="020B0502020104020203" pitchFamily="34" charset="0"/>
              </a:rPr>
              <a:t>Zarpies</a:t>
            </a:r>
            <a:r>
              <a:rPr lang="en-US" sz="2400" dirty="0">
                <a:solidFill>
                  <a:srgbClr val="404040"/>
                </a:solidFill>
                <a:latin typeface="Gill Sans MT" panose="020B0502020104020203" pitchFamily="34" charset="0"/>
              </a:rPr>
              <a:t> wrap their babies in orange blankets. </a:t>
            </a:r>
          </a:p>
          <a:p>
            <a:r>
              <a:rPr lang="en-US" sz="2400" dirty="0" err="1">
                <a:solidFill>
                  <a:srgbClr val="404040"/>
                </a:solidFill>
                <a:latin typeface="Gill Sans MT" panose="020B0502020104020203" pitchFamily="34" charset="0"/>
              </a:rPr>
              <a:t>Zarpies</a:t>
            </a:r>
            <a:r>
              <a:rPr lang="en-US" sz="2400" dirty="0">
                <a:solidFill>
                  <a:srgbClr val="404040"/>
                </a:solidFill>
                <a:latin typeface="Gill Sans MT" panose="020B0502020104020203" pitchFamily="34" charset="0"/>
              </a:rPr>
              <a:t> sleep in tall trees.</a:t>
            </a:r>
            <a:endParaRPr lang="en-US" sz="2400" dirty="0">
              <a:latin typeface="Gill Sans MT" panose="020B0502020104020203" pitchFamily="34" charset="0"/>
            </a:endParaRPr>
          </a:p>
        </p:txBody>
      </p:sp>
      <p:sp>
        <p:nvSpPr>
          <p:cNvPr id="4" name="Rectangle 3">
            <a:extLst>
              <a:ext uri="{FF2B5EF4-FFF2-40B4-BE49-F238E27FC236}">
                <a16:creationId xmlns:a16="http://schemas.microsoft.com/office/drawing/2014/main" id="{D3ED264D-CCD9-4733-9B87-64600A90E95B}"/>
              </a:ext>
            </a:extLst>
          </p:cNvPr>
          <p:cNvSpPr/>
          <p:nvPr/>
        </p:nvSpPr>
        <p:spPr>
          <a:xfrm>
            <a:off x="6235324" y="1106206"/>
            <a:ext cx="6096000" cy="830997"/>
          </a:xfrm>
          <a:prstGeom prst="rect">
            <a:avLst/>
          </a:prstGeom>
        </p:spPr>
        <p:txBody>
          <a:bodyPr>
            <a:spAutoFit/>
          </a:bodyPr>
          <a:lstStyle/>
          <a:p>
            <a:r>
              <a:rPr lang="en-US" sz="2400" dirty="0">
                <a:solidFill>
                  <a:srgbClr val="404040"/>
                </a:solidFill>
                <a:latin typeface="Gill Sans MT" panose="020B0502020104020203" pitchFamily="34" charset="0"/>
              </a:rPr>
              <a:t>This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wraps her baby in orange blankets. </a:t>
            </a:r>
          </a:p>
          <a:p>
            <a:r>
              <a:rPr lang="en-US" sz="2400" dirty="0">
                <a:solidFill>
                  <a:srgbClr val="404040"/>
                </a:solidFill>
                <a:latin typeface="Gill Sans MT" panose="020B0502020104020203" pitchFamily="34" charset="0"/>
              </a:rPr>
              <a:t>This </a:t>
            </a:r>
            <a:r>
              <a:rPr lang="en-US" sz="2400" dirty="0" err="1">
                <a:solidFill>
                  <a:srgbClr val="404040"/>
                </a:solidFill>
                <a:latin typeface="Gill Sans MT" panose="020B0502020104020203" pitchFamily="34" charset="0"/>
              </a:rPr>
              <a:t>Zarpie</a:t>
            </a:r>
            <a:r>
              <a:rPr lang="en-US" sz="2400" dirty="0">
                <a:solidFill>
                  <a:srgbClr val="404040"/>
                </a:solidFill>
                <a:latin typeface="Gill Sans MT" panose="020B0502020104020203" pitchFamily="34" charset="0"/>
              </a:rPr>
              <a:t> sleeps in tall trees.</a:t>
            </a:r>
            <a:endParaRPr lang="en-US" sz="2400" dirty="0">
              <a:latin typeface="Gill Sans MT" panose="020B0502020104020203" pitchFamily="34" charset="0"/>
            </a:endParaRPr>
          </a:p>
        </p:txBody>
      </p:sp>
      <p:pic>
        <p:nvPicPr>
          <p:cNvPr id="8" name="Picture 7" descr="A person standing next to a forest&#10;&#10;Description automatically generated">
            <a:extLst>
              <a:ext uri="{FF2B5EF4-FFF2-40B4-BE49-F238E27FC236}">
                <a16:creationId xmlns:a16="http://schemas.microsoft.com/office/drawing/2014/main" id="{2F880916-47C5-4157-992B-A36932B67B17}"/>
              </a:ext>
            </a:extLst>
          </p:cNvPr>
          <p:cNvPicPr>
            <a:picLocks noChangeAspect="1"/>
          </p:cNvPicPr>
          <p:nvPr/>
        </p:nvPicPr>
        <p:blipFill>
          <a:blip r:embed="rId3"/>
          <a:stretch>
            <a:fillRect/>
          </a:stretch>
        </p:blipFill>
        <p:spPr>
          <a:xfrm>
            <a:off x="2621832" y="2386748"/>
            <a:ext cx="6661492" cy="3753043"/>
          </a:xfrm>
          <a:prstGeom prst="rect">
            <a:avLst/>
          </a:prstGeom>
        </p:spPr>
      </p:pic>
      <p:sp>
        <p:nvSpPr>
          <p:cNvPr id="14" name="Title 3">
            <a:extLst>
              <a:ext uri="{FF2B5EF4-FFF2-40B4-BE49-F238E27FC236}">
                <a16:creationId xmlns:a16="http://schemas.microsoft.com/office/drawing/2014/main" id="{AD8D45A5-4760-422D-86D8-63312A243F5E}"/>
              </a:ext>
            </a:extLst>
          </p:cNvPr>
          <p:cNvSpPr txBox="1">
            <a:spLocks/>
          </p:cNvSpPr>
          <p:nvPr/>
        </p:nvSpPr>
        <p:spPr>
          <a:xfrm>
            <a:off x="408231" y="325029"/>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Generic</a:t>
            </a:r>
          </a:p>
        </p:txBody>
      </p:sp>
      <p:sp>
        <p:nvSpPr>
          <p:cNvPr id="15" name="TextBox 14">
            <a:extLst>
              <a:ext uri="{FF2B5EF4-FFF2-40B4-BE49-F238E27FC236}">
                <a16:creationId xmlns:a16="http://schemas.microsoft.com/office/drawing/2014/main" id="{9D570E3E-09E9-4B14-8178-67DF031B201B}"/>
              </a:ext>
            </a:extLst>
          </p:cNvPr>
          <p:cNvSpPr txBox="1"/>
          <p:nvPr/>
        </p:nvSpPr>
        <p:spPr>
          <a:xfrm>
            <a:off x="2505602" y="444680"/>
            <a:ext cx="1604927"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Zarpies</a:t>
            </a:r>
            <a:r>
              <a:rPr lang="en-US" sz="2400" dirty="0">
                <a:latin typeface="Cambria" panose="02040503050406030204" pitchFamily="18" charset="0"/>
                <a:ea typeface="Cambria" panose="02040503050406030204" pitchFamily="18" charset="0"/>
              </a:rPr>
              <a:t>…”</a:t>
            </a:r>
          </a:p>
        </p:txBody>
      </p:sp>
      <p:sp>
        <p:nvSpPr>
          <p:cNvPr id="18" name="Rectangle 17">
            <a:extLst>
              <a:ext uri="{FF2B5EF4-FFF2-40B4-BE49-F238E27FC236}">
                <a16:creationId xmlns:a16="http://schemas.microsoft.com/office/drawing/2014/main" id="{3D109136-3B0B-4220-B50A-0A73D13D4A45}"/>
              </a:ext>
            </a:extLst>
          </p:cNvPr>
          <p:cNvSpPr/>
          <p:nvPr/>
        </p:nvSpPr>
        <p:spPr>
          <a:xfrm>
            <a:off x="137159" y="6429369"/>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Tree>
    <p:extLst>
      <p:ext uri="{BB962C8B-B14F-4D97-AF65-F5344CB8AC3E}">
        <p14:creationId xmlns:p14="http://schemas.microsoft.com/office/powerpoint/2010/main" val="25480625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 study 1</a:t>
            </a:r>
          </a:p>
        </p:txBody>
      </p:sp>
      <p:sp>
        <p:nvSpPr>
          <p:cNvPr id="30" name="Title 3">
            <a:extLst>
              <a:ext uri="{FF2B5EF4-FFF2-40B4-BE49-F238E27FC236}">
                <a16:creationId xmlns:a16="http://schemas.microsoft.com/office/drawing/2014/main" id="{2D025A61-B8A8-49C3-8A97-A99939EDD85B}"/>
              </a:ext>
            </a:extLst>
          </p:cNvPr>
          <p:cNvSpPr txBox="1">
            <a:spLocks/>
          </p:cNvSpPr>
          <p:nvPr/>
        </p:nvSpPr>
        <p:spPr>
          <a:xfrm>
            <a:off x="408231" y="325029"/>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Generic</a:t>
            </a:r>
          </a:p>
        </p:txBody>
      </p:sp>
      <p:sp>
        <p:nvSpPr>
          <p:cNvPr id="31" name="TextBox 30">
            <a:extLst>
              <a:ext uri="{FF2B5EF4-FFF2-40B4-BE49-F238E27FC236}">
                <a16:creationId xmlns:a16="http://schemas.microsoft.com/office/drawing/2014/main" id="{F67A44AF-2615-4AF4-9305-AF433E96E3AD}"/>
              </a:ext>
            </a:extLst>
          </p:cNvPr>
          <p:cNvSpPr txBox="1"/>
          <p:nvPr/>
        </p:nvSpPr>
        <p:spPr>
          <a:xfrm>
            <a:off x="2505602" y="444680"/>
            <a:ext cx="1604927"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Zarpies</a:t>
            </a:r>
            <a:r>
              <a:rPr lang="en-US" sz="2400" dirty="0">
                <a:latin typeface="Cambria" panose="02040503050406030204" pitchFamily="18" charset="0"/>
                <a:ea typeface="Cambria" panose="02040503050406030204" pitchFamily="18" charset="0"/>
              </a:rPr>
              <a:t>…”</a:t>
            </a:r>
          </a:p>
        </p:txBody>
      </p:sp>
      <p:sp>
        <p:nvSpPr>
          <p:cNvPr id="39" name="Title 3">
            <a:extLst>
              <a:ext uri="{FF2B5EF4-FFF2-40B4-BE49-F238E27FC236}">
                <a16:creationId xmlns:a16="http://schemas.microsoft.com/office/drawing/2014/main" id="{709FA5D8-59B2-4DED-A2ED-F39348B0D207}"/>
              </a:ext>
            </a:extLst>
          </p:cNvPr>
          <p:cNvSpPr txBox="1">
            <a:spLocks/>
          </p:cNvSpPr>
          <p:nvPr/>
        </p:nvSpPr>
        <p:spPr>
          <a:xfrm>
            <a:off x="6235324" y="325029"/>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Specific</a:t>
            </a:r>
          </a:p>
        </p:txBody>
      </p:sp>
      <p:sp>
        <p:nvSpPr>
          <p:cNvPr id="40" name="TextBox 39">
            <a:extLst>
              <a:ext uri="{FF2B5EF4-FFF2-40B4-BE49-F238E27FC236}">
                <a16:creationId xmlns:a16="http://schemas.microsoft.com/office/drawing/2014/main" id="{24927E28-5A9D-4E55-AD59-D25DFB3FF2A6}"/>
              </a:ext>
            </a:extLst>
          </p:cNvPr>
          <p:cNvSpPr txBox="1"/>
          <p:nvPr/>
        </p:nvSpPr>
        <p:spPr>
          <a:xfrm>
            <a:off x="8051124" y="444680"/>
            <a:ext cx="2109873"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“This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5" name="Rectangle 4">
            <a:extLst>
              <a:ext uri="{FF2B5EF4-FFF2-40B4-BE49-F238E27FC236}">
                <a16:creationId xmlns:a16="http://schemas.microsoft.com/office/drawing/2014/main" id="{450D15E6-1D78-4CF0-B618-FB04218C1A44}"/>
              </a:ext>
            </a:extLst>
          </p:cNvPr>
          <p:cNvSpPr/>
          <p:nvPr/>
        </p:nvSpPr>
        <p:spPr>
          <a:xfrm>
            <a:off x="696949" y="2531106"/>
            <a:ext cx="6096000" cy="3685624"/>
          </a:xfrm>
          <a:prstGeom prst="rect">
            <a:avLst/>
          </a:prstGeom>
        </p:spPr>
        <p:txBody>
          <a:bodyPr>
            <a:spAutoFit/>
          </a:bodyPr>
          <a:lstStyle/>
          <a:p>
            <a:r>
              <a:rPr lang="en-US" sz="2400" dirty="0">
                <a:latin typeface="Gill Sans MT" panose="020B0502020104020203" pitchFamily="34" charset="0"/>
                <a:cs typeface="Times New Roman" panose="02020603050405020304" pitchFamily="18" charset="0"/>
              </a:rPr>
              <a:t>love to eat flowers.</a:t>
            </a:r>
          </a:p>
          <a:p>
            <a:r>
              <a:rPr lang="en-US" sz="2400" dirty="0">
                <a:latin typeface="Gill Sans MT" panose="020B0502020104020203" pitchFamily="34" charset="0"/>
                <a:cs typeface="Times New Roman" panose="02020603050405020304" pitchFamily="18" charset="0"/>
              </a:rPr>
              <a:t>have striped hair on the back of their head.</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can bounce a ball on their heads. </a:t>
            </a:r>
            <a:br>
              <a:rPr lang="en-US" sz="2400" dirty="0">
                <a:latin typeface="Gill Sans MT" panose="020B0502020104020203" pitchFamily="34" charset="0"/>
                <a:cs typeface="Times New Roman" panose="02020603050405020304" pitchFamily="18" charset="0"/>
              </a:rPr>
            </a:br>
            <a:r>
              <a:rPr lang="en-US" sz="2400" dirty="0">
                <a:latin typeface="Gill Sans MT" panose="020B0502020104020203" pitchFamily="34" charset="0"/>
                <a:cs typeface="Times New Roman" panose="02020603050405020304" pitchFamily="18" charset="0"/>
              </a:rPr>
              <a:t>like to sing.</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climb tall fences.</a:t>
            </a:r>
          </a:p>
          <a:p>
            <a:r>
              <a:rPr lang="en-US" sz="2400" dirty="0">
                <a:latin typeface="Gill Sans MT" panose="020B0502020104020203" pitchFamily="34" charset="0"/>
                <a:cs typeface="Times New Roman" panose="02020603050405020304" pitchFamily="18" charset="0"/>
              </a:rPr>
              <a:t>flap their arms when they are happy.</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have freckles on their feet.</a:t>
            </a:r>
          </a:p>
          <a:p>
            <a:r>
              <a:rPr lang="en-US" sz="2400" dirty="0">
                <a:latin typeface="Gill Sans MT" panose="020B0502020104020203" pitchFamily="34" charset="0"/>
                <a:cs typeface="Times New Roman" panose="02020603050405020304" pitchFamily="18" charset="0"/>
              </a:rPr>
              <a:t>hop over puddles.</a:t>
            </a:r>
          </a:p>
          <a:p>
            <a:endParaRPr lang="en-US" sz="1050" dirty="0">
              <a:latin typeface="Gill Sans MT" panose="020B0502020104020203" pitchFamily="34" charset="0"/>
              <a:cs typeface="Times New Roman" panose="02020603050405020304" pitchFamily="18" charset="0"/>
            </a:endParaRPr>
          </a:p>
        </p:txBody>
      </p:sp>
      <p:sp>
        <p:nvSpPr>
          <p:cNvPr id="6" name="Rectangle 5">
            <a:extLst>
              <a:ext uri="{FF2B5EF4-FFF2-40B4-BE49-F238E27FC236}">
                <a16:creationId xmlns:a16="http://schemas.microsoft.com/office/drawing/2014/main" id="{2783BC88-022F-4BBF-AC08-EFCE8A547761}"/>
              </a:ext>
            </a:extLst>
          </p:cNvPr>
          <p:cNvSpPr/>
          <p:nvPr/>
        </p:nvSpPr>
        <p:spPr>
          <a:xfrm>
            <a:off x="6553199" y="2533609"/>
            <a:ext cx="6096000" cy="3531736"/>
          </a:xfrm>
          <a:prstGeom prst="rect">
            <a:avLst/>
          </a:prstGeom>
        </p:spPr>
        <p:txBody>
          <a:bodyPr>
            <a:spAutoFit/>
          </a:bodyPr>
          <a:lstStyle/>
          <a:p>
            <a:r>
              <a:rPr lang="en-US" sz="2400" dirty="0">
                <a:latin typeface="Gill Sans MT" panose="020B0502020104020203" pitchFamily="34" charset="0"/>
                <a:cs typeface="Times New Roman" panose="02020603050405020304" pitchFamily="18" charset="0"/>
              </a:rPr>
              <a:t>hate walking in the mud.</a:t>
            </a:r>
          </a:p>
          <a:p>
            <a:r>
              <a:rPr lang="en-US" sz="2400" dirty="0">
                <a:latin typeface="Gill Sans MT" panose="020B0502020104020203" pitchFamily="34" charset="0"/>
                <a:cs typeface="Times New Roman" panose="02020603050405020304" pitchFamily="18" charset="0"/>
              </a:rPr>
              <a:t>draw stars on their knees.</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can flip in the air.</a:t>
            </a:r>
          </a:p>
          <a:p>
            <a:r>
              <a:rPr lang="en-US" sz="2400" dirty="0">
                <a:latin typeface="Gill Sans MT" panose="020B0502020104020203" pitchFamily="34" charset="0"/>
                <a:cs typeface="Times New Roman" panose="02020603050405020304" pitchFamily="18" charset="0"/>
              </a:rPr>
              <a:t>are scared of ladybugs.</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hate ice cream.</a:t>
            </a:r>
          </a:p>
          <a:p>
            <a:r>
              <a:rPr lang="en-US" sz="2400" dirty="0">
                <a:latin typeface="Gill Sans MT" panose="020B0502020104020203" pitchFamily="34" charset="0"/>
                <a:cs typeface="Times New Roman" panose="02020603050405020304" pitchFamily="18" charset="0"/>
              </a:rPr>
              <a:t>chase shadows.</a:t>
            </a:r>
          </a:p>
          <a:p>
            <a:endParaRPr lang="en-US" sz="1050" dirty="0">
              <a:latin typeface="Gill Sans MT" panose="020B0502020104020203" pitchFamily="34" charset="0"/>
              <a:cs typeface="Times New Roman" panose="02020603050405020304" pitchFamily="18" charset="0"/>
            </a:endParaRPr>
          </a:p>
          <a:p>
            <a:r>
              <a:rPr lang="en-US" sz="2400" dirty="0">
                <a:latin typeface="Gill Sans MT" panose="020B0502020104020203" pitchFamily="34" charset="0"/>
                <a:cs typeface="Times New Roman" panose="02020603050405020304" pitchFamily="18" charset="0"/>
              </a:rPr>
              <a:t>wrap their babies in orange blankets.</a:t>
            </a:r>
          </a:p>
          <a:p>
            <a:r>
              <a:rPr lang="en-US" sz="2400" dirty="0">
                <a:latin typeface="Gill Sans MT" panose="020B0502020104020203" pitchFamily="34" charset="0"/>
                <a:cs typeface="Times New Roman" panose="02020603050405020304" pitchFamily="18" charset="0"/>
              </a:rPr>
              <a:t>sleep in tall trees.</a:t>
            </a:r>
          </a:p>
        </p:txBody>
      </p:sp>
      <p:sp>
        <p:nvSpPr>
          <p:cNvPr id="15" name="Rectangle 14">
            <a:extLst>
              <a:ext uri="{FF2B5EF4-FFF2-40B4-BE49-F238E27FC236}">
                <a16:creationId xmlns:a16="http://schemas.microsoft.com/office/drawing/2014/main" id="{F3AFBBF7-0156-48A2-93E8-4DEBEE43AE5B}"/>
              </a:ext>
            </a:extLst>
          </p:cNvPr>
          <p:cNvSpPr/>
          <p:nvPr/>
        </p:nvSpPr>
        <p:spPr>
          <a:xfrm>
            <a:off x="2674620" y="1354228"/>
            <a:ext cx="6096000" cy="830997"/>
          </a:xfrm>
          <a:prstGeom prst="rect">
            <a:avLst/>
          </a:prstGeom>
        </p:spPr>
        <p:txBody>
          <a:bodyPr>
            <a:spAutoFit/>
          </a:bodyPr>
          <a:lstStyle/>
          <a:p>
            <a:pPr algn="ctr"/>
            <a:r>
              <a:rPr lang="en-US" sz="2400" dirty="0">
                <a:latin typeface="Gill Sans MT" panose="020B0502020104020203" pitchFamily="34" charset="0"/>
                <a:cs typeface="Times New Roman" panose="02020603050405020304" pitchFamily="18" charset="0"/>
              </a:rPr>
              <a:t>16 properties presented in pairs </a:t>
            </a:r>
            <a:br>
              <a:rPr lang="en-US" sz="2400" dirty="0">
                <a:latin typeface="Gill Sans MT" panose="020B0502020104020203" pitchFamily="34" charset="0"/>
                <a:cs typeface="Times New Roman" panose="02020603050405020304" pitchFamily="18" charset="0"/>
              </a:rPr>
            </a:br>
            <a:r>
              <a:rPr lang="en-US" sz="2400" dirty="0">
                <a:latin typeface="Gill Sans MT" panose="020B0502020104020203" pitchFamily="34" charset="0"/>
                <a:cs typeface="Times New Roman" panose="02020603050405020304" pitchFamily="18" charset="0"/>
              </a:rPr>
              <a:t>with accompanying pictures of 2 </a:t>
            </a:r>
            <a:r>
              <a:rPr lang="en-US" sz="2400" dirty="0" err="1">
                <a:latin typeface="Gill Sans MT" panose="020B0502020104020203" pitchFamily="34" charset="0"/>
                <a:cs typeface="Times New Roman" panose="02020603050405020304" pitchFamily="18" charset="0"/>
              </a:rPr>
              <a:t>Zarpies</a:t>
            </a:r>
            <a:endParaRPr lang="en-US" sz="1050" dirty="0">
              <a:latin typeface="Gill Sans MT" panose="020B0502020104020203" pitchFamily="34" charset="0"/>
              <a:cs typeface="Times New Roman" panose="02020603050405020304" pitchFamily="18" charset="0"/>
            </a:endParaRPr>
          </a:p>
        </p:txBody>
      </p:sp>
      <p:sp>
        <p:nvSpPr>
          <p:cNvPr id="18" name="Rectangle 17">
            <a:extLst>
              <a:ext uri="{FF2B5EF4-FFF2-40B4-BE49-F238E27FC236}">
                <a16:creationId xmlns:a16="http://schemas.microsoft.com/office/drawing/2014/main" id="{AD717777-1ED5-4322-9FDB-A950E1842FD1}"/>
              </a:ext>
            </a:extLst>
          </p:cNvPr>
          <p:cNvSpPr/>
          <p:nvPr/>
        </p:nvSpPr>
        <p:spPr>
          <a:xfrm>
            <a:off x="137159" y="6429369"/>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Tree>
    <p:extLst>
      <p:ext uri="{BB962C8B-B14F-4D97-AF65-F5344CB8AC3E}">
        <p14:creationId xmlns:p14="http://schemas.microsoft.com/office/powerpoint/2010/main" val="8765170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extBox 8">
            <a:extLst>
              <a:ext uri="{FF2B5EF4-FFF2-40B4-BE49-F238E27FC236}">
                <a16:creationId xmlns:a16="http://schemas.microsoft.com/office/drawing/2014/main" id="{D5004566-2267-4814-AC3B-5A34B00E60B0}"/>
              </a:ext>
            </a:extLst>
          </p:cNvPr>
          <p:cNvSpPr txBox="1"/>
          <p:nvPr/>
        </p:nvSpPr>
        <p:spPr>
          <a:xfrm>
            <a:off x="7656044" y="1930167"/>
            <a:ext cx="3936570" cy="1569660"/>
          </a:xfrm>
          <a:prstGeom prst="rect">
            <a:avLst/>
          </a:prstGeom>
          <a:noFill/>
        </p:spPr>
        <p:txBody>
          <a:bodyPr wrap="square" rtlCol="0">
            <a:spAutoFit/>
          </a:bodyPr>
          <a:lstStyle/>
          <a:p>
            <a:r>
              <a:rPr lang="en-US" sz="2400" dirty="0">
                <a:latin typeface="Gill Sans MT" panose="020B0502020104020203" pitchFamily="34" charset="0"/>
              </a:rPr>
              <a:t>category is a </a:t>
            </a:r>
            <a:r>
              <a:rPr lang="en-US" sz="2400" b="1" dirty="0">
                <a:latin typeface="Gill Sans MT" panose="020B0502020104020203" pitchFamily="34" charset="0"/>
              </a:rPr>
              <a:t>natural kind and possesses an </a:t>
            </a:r>
            <a:br>
              <a:rPr lang="en-US" sz="2400" b="1" dirty="0">
                <a:latin typeface="Gill Sans MT" panose="020B0502020104020203" pitchFamily="34" charset="0"/>
              </a:rPr>
            </a:br>
            <a:r>
              <a:rPr lang="en-US" sz="2400" b="1" dirty="0">
                <a:latin typeface="Gill Sans MT" panose="020B0502020104020203" pitchFamily="34" charset="0"/>
              </a:rPr>
              <a:t>internal essence </a:t>
            </a:r>
            <a:r>
              <a:rPr lang="en-US" sz="2400" dirty="0">
                <a:latin typeface="Gill Sans MT" panose="020B0502020104020203" pitchFamily="34" charset="0"/>
              </a:rPr>
              <a:t>that </a:t>
            </a:r>
            <a:br>
              <a:rPr lang="en-US" sz="2400" dirty="0">
                <a:latin typeface="Gill Sans MT" panose="020B0502020104020203" pitchFamily="34" charset="0"/>
              </a:rPr>
            </a:br>
            <a:r>
              <a:rPr lang="en-US" sz="2400" dirty="0">
                <a:latin typeface="Gill Sans MT" panose="020B0502020104020203" pitchFamily="34" charset="0"/>
              </a:rPr>
              <a:t>causally produces properties</a:t>
            </a:r>
          </a:p>
        </p:txBody>
      </p:sp>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 study 1</a:t>
            </a:r>
          </a:p>
        </p:txBody>
      </p:sp>
      <p:sp>
        <p:nvSpPr>
          <p:cNvPr id="18" name="Title 3">
            <a:extLst>
              <a:ext uri="{FF2B5EF4-FFF2-40B4-BE49-F238E27FC236}">
                <a16:creationId xmlns:a16="http://schemas.microsoft.com/office/drawing/2014/main" id="{C3D72194-75F3-4435-9400-D6D9760E534F}"/>
              </a:ext>
            </a:extLst>
          </p:cNvPr>
          <p:cNvSpPr txBox="1">
            <a:spLocks/>
          </p:cNvSpPr>
          <p:nvPr/>
        </p:nvSpPr>
        <p:spPr>
          <a:xfrm>
            <a:off x="7656044" y="1108747"/>
            <a:ext cx="323935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Essentialism</a:t>
            </a:r>
          </a:p>
        </p:txBody>
      </p:sp>
      <p:sp>
        <p:nvSpPr>
          <p:cNvPr id="22" name="Rectangle: Rounded Corners 21">
            <a:extLst>
              <a:ext uri="{FF2B5EF4-FFF2-40B4-BE49-F238E27FC236}">
                <a16:creationId xmlns:a16="http://schemas.microsoft.com/office/drawing/2014/main" id="{237CED84-100B-470E-B52A-0949CCC929DC}"/>
              </a:ext>
            </a:extLst>
          </p:cNvPr>
          <p:cNvSpPr/>
          <p:nvPr/>
        </p:nvSpPr>
        <p:spPr>
          <a:xfrm flipH="1">
            <a:off x="6879021" y="2130568"/>
            <a:ext cx="599645" cy="624533"/>
          </a:xfrm>
          <a:prstGeom prst="roundRect">
            <a:avLst/>
          </a:prstGeom>
          <a:solidFill>
            <a:srgbClr val="FFEEDD"/>
          </a:solidFill>
          <a:ln>
            <a:solidFill>
              <a:srgbClr val="C092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3" name="Rectangle: Rounded Corners 22">
            <a:extLst>
              <a:ext uri="{FF2B5EF4-FFF2-40B4-BE49-F238E27FC236}">
                <a16:creationId xmlns:a16="http://schemas.microsoft.com/office/drawing/2014/main" id="{DCBA1390-F18E-4608-9346-9123F485D760}"/>
              </a:ext>
            </a:extLst>
          </p:cNvPr>
          <p:cNvSpPr/>
          <p:nvPr/>
        </p:nvSpPr>
        <p:spPr>
          <a:xfrm flipH="1">
            <a:off x="6879021" y="1419406"/>
            <a:ext cx="614380" cy="624533"/>
          </a:xfrm>
          <a:prstGeom prst="roundRect">
            <a:avLst/>
          </a:prstGeom>
          <a:solidFill>
            <a:schemeClr val="accent2">
              <a:lumMod val="20000"/>
              <a:lumOff val="80000"/>
            </a:schemeClr>
          </a:solidFill>
          <a:ln>
            <a:solidFill>
              <a:schemeClr val="accent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Gill Sans MT" panose="020B0502020104020203" pitchFamily="34" charset="0"/>
            </a:endParaRPr>
          </a:p>
        </p:txBody>
      </p:sp>
      <p:sp>
        <p:nvSpPr>
          <p:cNvPr id="20" name="Title 3">
            <a:extLst>
              <a:ext uri="{FF2B5EF4-FFF2-40B4-BE49-F238E27FC236}">
                <a16:creationId xmlns:a16="http://schemas.microsoft.com/office/drawing/2014/main" id="{09D08BC4-6E9C-468C-94AB-ED17D5089C19}"/>
              </a:ext>
            </a:extLst>
          </p:cNvPr>
          <p:cNvSpPr txBox="1">
            <a:spLocks/>
          </p:cNvSpPr>
          <p:nvPr/>
        </p:nvSpPr>
        <p:spPr>
          <a:xfrm>
            <a:off x="380637" y="1108747"/>
            <a:ext cx="1689521" cy="818708"/>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Kind</a:t>
            </a:r>
          </a:p>
        </p:txBody>
      </p:sp>
      <p:sp>
        <p:nvSpPr>
          <p:cNvPr id="30" name="Title 3">
            <a:extLst>
              <a:ext uri="{FF2B5EF4-FFF2-40B4-BE49-F238E27FC236}">
                <a16:creationId xmlns:a16="http://schemas.microsoft.com/office/drawing/2014/main" id="{2D025A61-B8A8-49C3-8A97-A99939EDD85B}"/>
              </a:ext>
            </a:extLst>
          </p:cNvPr>
          <p:cNvSpPr txBox="1">
            <a:spLocks/>
          </p:cNvSpPr>
          <p:nvPr/>
        </p:nvSpPr>
        <p:spPr>
          <a:xfrm>
            <a:off x="2457823" y="244830"/>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Generic</a:t>
            </a:r>
          </a:p>
        </p:txBody>
      </p:sp>
      <p:sp>
        <p:nvSpPr>
          <p:cNvPr id="31" name="TextBox 30">
            <a:extLst>
              <a:ext uri="{FF2B5EF4-FFF2-40B4-BE49-F238E27FC236}">
                <a16:creationId xmlns:a16="http://schemas.microsoft.com/office/drawing/2014/main" id="{F67A44AF-2615-4AF4-9305-AF433E96E3AD}"/>
              </a:ext>
            </a:extLst>
          </p:cNvPr>
          <p:cNvSpPr txBox="1"/>
          <p:nvPr/>
        </p:nvSpPr>
        <p:spPr>
          <a:xfrm>
            <a:off x="4555194" y="315937"/>
            <a:ext cx="1604927"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a:t>
            </a:r>
            <a:r>
              <a:rPr lang="en-US" sz="2400" dirty="0" err="1">
                <a:latin typeface="Cambria" panose="02040503050406030204" pitchFamily="18" charset="0"/>
                <a:ea typeface="Cambria" panose="02040503050406030204" pitchFamily="18" charset="0"/>
              </a:rPr>
              <a:t>Zarpies</a:t>
            </a:r>
            <a:r>
              <a:rPr lang="en-US" sz="2400" dirty="0">
                <a:latin typeface="Cambria" panose="02040503050406030204" pitchFamily="18" charset="0"/>
                <a:ea typeface="Cambria" panose="02040503050406030204" pitchFamily="18" charset="0"/>
              </a:rPr>
              <a:t>…”</a:t>
            </a:r>
          </a:p>
        </p:txBody>
      </p:sp>
      <p:sp>
        <p:nvSpPr>
          <p:cNvPr id="37" name="TextBox 36">
            <a:extLst>
              <a:ext uri="{FF2B5EF4-FFF2-40B4-BE49-F238E27FC236}">
                <a16:creationId xmlns:a16="http://schemas.microsoft.com/office/drawing/2014/main" id="{7FA9E0A1-0AC2-4037-AF90-ECAE3B498EF4}"/>
              </a:ext>
            </a:extLst>
          </p:cNvPr>
          <p:cNvSpPr txBox="1"/>
          <p:nvPr/>
        </p:nvSpPr>
        <p:spPr>
          <a:xfrm>
            <a:off x="377722" y="1930167"/>
            <a:ext cx="4569466" cy="1569660"/>
          </a:xfrm>
          <a:prstGeom prst="rect">
            <a:avLst/>
          </a:prstGeom>
          <a:noFill/>
        </p:spPr>
        <p:txBody>
          <a:bodyPr wrap="square" rtlCol="0">
            <a:spAutoFit/>
          </a:bodyPr>
          <a:lstStyle/>
          <a:p>
            <a:r>
              <a:rPr lang="en-US" sz="2400" dirty="0">
                <a:latin typeface="Gill Sans MT" panose="020B0502020104020203" pitchFamily="34" charset="0"/>
              </a:rPr>
              <a:t>category is a </a:t>
            </a:r>
            <a:r>
              <a:rPr lang="en-US" sz="2400" b="1" dirty="0">
                <a:latin typeface="Gill Sans MT" panose="020B0502020104020203" pitchFamily="34" charset="0"/>
              </a:rPr>
              <a:t>kind:</a:t>
            </a:r>
          </a:p>
          <a:p>
            <a:r>
              <a:rPr lang="en-US" sz="2400" dirty="0">
                <a:latin typeface="Gill Sans MT" panose="020B0502020104020203" pitchFamily="34" charset="0"/>
              </a:rPr>
              <a:t>rich causal structure, </a:t>
            </a:r>
            <a:br>
              <a:rPr lang="en-US" sz="2400" dirty="0">
                <a:latin typeface="Gill Sans MT" panose="020B0502020104020203" pitchFamily="34" charset="0"/>
              </a:rPr>
            </a:br>
            <a:r>
              <a:rPr lang="en-US" sz="2400" dirty="0">
                <a:latin typeface="Gill Sans MT" panose="020B0502020104020203" pitchFamily="34" charset="0"/>
              </a:rPr>
              <a:t>high inductive potential, </a:t>
            </a:r>
            <a:br>
              <a:rPr lang="en-US" sz="2400" dirty="0">
                <a:latin typeface="Gill Sans MT" panose="020B0502020104020203" pitchFamily="34" charset="0"/>
              </a:rPr>
            </a:br>
            <a:r>
              <a:rPr lang="en-US" sz="2400" dirty="0">
                <a:latin typeface="Gill Sans MT" panose="020B0502020104020203" pitchFamily="34" charset="0"/>
              </a:rPr>
              <a:t>shared non-accidental properties</a:t>
            </a:r>
          </a:p>
        </p:txBody>
      </p:sp>
      <p:sp>
        <p:nvSpPr>
          <p:cNvPr id="4" name="Rectangle 3">
            <a:extLst>
              <a:ext uri="{FF2B5EF4-FFF2-40B4-BE49-F238E27FC236}">
                <a16:creationId xmlns:a16="http://schemas.microsoft.com/office/drawing/2014/main" id="{F0FC895C-307E-444E-83C5-A07CB9ED6C3F}"/>
              </a:ext>
            </a:extLst>
          </p:cNvPr>
          <p:cNvSpPr/>
          <p:nvPr/>
        </p:nvSpPr>
        <p:spPr>
          <a:xfrm>
            <a:off x="221673" y="3625104"/>
            <a:ext cx="6147044" cy="2831544"/>
          </a:xfrm>
          <a:prstGeom prst="rect">
            <a:avLst/>
          </a:prstGeom>
        </p:spPr>
        <p:txBody>
          <a:bodyPr wrap="square">
            <a:spAutoFit/>
          </a:bodyPr>
          <a:lstStyle/>
          <a:p>
            <a:pPr marL="342900" indent="-342900">
              <a:buAutoNum type="arabicPeriod"/>
            </a:pPr>
            <a:r>
              <a:rPr lang="en-US" sz="2000" dirty="0">
                <a:latin typeface="Times New Roman" panose="02020603050405020304" pitchFamily="18" charset="0"/>
                <a:cs typeface="Times New Roman" panose="02020603050405020304" pitchFamily="18" charset="0"/>
              </a:rPr>
              <a:t>Underneath superficial similarities and differences, all </a:t>
            </a:r>
            <a:r>
              <a:rPr lang="en-US" sz="2000" dirty="0" err="1">
                <a:latin typeface="Times New Roman" panose="02020603050405020304" pitchFamily="18" charset="0"/>
                <a:cs typeface="Times New Roman" panose="02020603050405020304" pitchFamily="18" charset="0"/>
              </a:rPr>
              <a:t>Zarpies</a:t>
            </a:r>
            <a:r>
              <a:rPr lang="en-US" sz="2000" dirty="0">
                <a:latin typeface="Times New Roman" panose="02020603050405020304" pitchFamily="18" charset="0"/>
                <a:cs typeface="Times New Roman" panose="02020603050405020304" pitchFamily="18" charset="0"/>
              </a:rPr>
              <a:t> are basically the same. </a:t>
            </a:r>
          </a:p>
          <a:p>
            <a:pPr marL="342900" indent="-342900">
              <a:buAutoNum type="arabicPeriod"/>
            </a:pPr>
            <a:r>
              <a:rPr lang="en-US" sz="2000" dirty="0">
                <a:latin typeface="Times New Roman" panose="02020603050405020304" pitchFamily="18" charset="0"/>
                <a:cs typeface="Times New Roman" panose="02020603050405020304" pitchFamily="18" charset="0"/>
              </a:rPr>
              <a:t>Individual </a:t>
            </a:r>
            <a:r>
              <a:rPr lang="en-US" sz="2000" dirty="0" err="1">
                <a:latin typeface="Times New Roman" panose="02020603050405020304" pitchFamily="18" charset="0"/>
                <a:cs typeface="Times New Roman" panose="02020603050405020304" pitchFamily="18" charset="0"/>
              </a:rPr>
              <a:t>Zarpies</a:t>
            </a:r>
            <a:r>
              <a:rPr lang="en-US" sz="2000" dirty="0">
                <a:latin typeface="Times New Roman" panose="02020603050405020304" pitchFamily="18" charset="0"/>
                <a:cs typeface="Times New Roman" panose="02020603050405020304" pitchFamily="18" charset="0"/>
              </a:rPr>
              <a:t> have very little in common. </a:t>
            </a:r>
            <a:r>
              <a:rPr lang="en-US" dirty="0">
                <a:latin typeface="Times New Roman" panose="02020603050405020304" pitchFamily="18" charset="0"/>
                <a:cs typeface="Times New Roman" panose="02020603050405020304" pitchFamily="18" charset="0"/>
              </a:rPr>
              <a:t>(reversed)</a:t>
            </a:r>
            <a:endParaRPr lang="en-US" sz="2000" dirty="0">
              <a:latin typeface="Times New Roman" panose="02020603050405020304" pitchFamily="18" charset="0"/>
              <a:cs typeface="Times New Roman" panose="02020603050405020304" pitchFamily="18" charset="0"/>
            </a:endParaRPr>
          </a:p>
          <a:p>
            <a:pPr marL="342900" indent="-342900">
              <a:buAutoNum type="arabicPeriod"/>
            </a:pPr>
            <a:r>
              <a:rPr lang="en-US" sz="2000" dirty="0">
                <a:latin typeface="Times New Roman" panose="02020603050405020304" pitchFamily="18" charset="0"/>
                <a:cs typeface="Times New Roman" panose="02020603050405020304" pitchFamily="18" charset="0"/>
              </a:rPr>
              <a:t>If someone tells you a fact about an individual </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that fact is very likely true of other </a:t>
            </a:r>
            <a:r>
              <a:rPr lang="en-US" sz="2000" dirty="0" err="1">
                <a:latin typeface="Times New Roman" panose="02020603050405020304" pitchFamily="18" charset="0"/>
                <a:cs typeface="Times New Roman" panose="02020603050405020304" pitchFamily="18" charset="0"/>
              </a:rPr>
              <a:t>Zarpies</a:t>
            </a:r>
            <a:r>
              <a:rPr lang="en-US" sz="2000" dirty="0">
                <a:latin typeface="Times New Roman" panose="02020603050405020304" pitchFamily="18" charset="0"/>
                <a:cs typeface="Times New Roman" panose="02020603050405020304" pitchFamily="18" charset="0"/>
              </a:rPr>
              <a:t> as well.</a:t>
            </a:r>
          </a:p>
          <a:p>
            <a:pPr marL="342900" indent="-342900">
              <a:buAutoNum type="arabicPeriod"/>
            </a:pPr>
            <a:r>
              <a:rPr lang="en-US" sz="2000" dirty="0">
                <a:solidFill>
                  <a:schemeClr val="accent1">
                    <a:lumMod val="75000"/>
                  </a:schemeClr>
                </a:solidFill>
                <a:latin typeface="Times New Roman" panose="02020603050405020304" pitchFamily="18" charset="0"/>
                <a:cs typeface="Times New Roman" panose="02020603050405020304" pitchFamily="18" charset="0"/>
              </a:rPr>
              <a:t>For some properties that </a:t>
            </a:r>
            <a:r>
              <a:rPr lang="en-US" sz="2000" dirty="0" err="1">
                <a:solidFill>
                  <a:schemeClr val="accent1">
                    <a:lumMod val="75000"/>
                  </a:schemeClr>
                </a:solidFill>
                <a:latin typeface="Times New Roman" panose="02020603050405020304" pitchFamily="18" charset="0"/>
                <a:cs typeface="Times New Roman" panose="02020603050405020304" pitchFamily="18" charset="0"/>
              </a:rPr>
              <a:t>Zarpies</a:t>
            </a:r>
            <a:r>
              <a:rPr lang="en-US" sz="2000" dirty="0">
                <a:solidFill>
                  <a:schemeClr val="accent1">
                    <a:lumMod val="75000"/>
                  </a:schemeClr>
                </a:solidFill>
                <a:latin typeface="Times New Roman" panose="02020603050405020304" pitchFamily="18" charset="0"/>
                <a:cs typeface="Times New Roman" panose="02020603050405020304" pitchFamily="18" charset="0"/>
              </a:rPr>
              <a:t> have, it makes sense to say: “This person has that property because it is a </a:t>
            </a:r>
            <a:r>
              <a:rPr lang="en-US" sz="2000" dirty="0" err="1">
                <a:solidFill>
                  <a:schemeClr val="accent1">
                    <a:lumMod val="75000"/>
                  </a:schemeClr>
                </a:solidFill>
                <a:latin typeface="Times New Roman" panose="02020603050405020304" pitchFamily="18" charset="0"/>
                <a:cs typeface="Times New Roman" panose="02020603050405020304" pitchFamily="18" charset="0"/>
              </a:rPr>
              <a:t>Zarpie</a:t>
            </a:r>
            <a:r>
              <a:rPr lang="en-US" sz="2000" dirty="0">
                <a:solidFill>
                  <a:schemeClr val="accent1">
                    <a:lumMod val="75000"/>
                  </a:schemeClr>
                </a:solidFill>
                <a:latin typeface="Times New Roman" panose="02020603050405020304" pitchFamily="18" charset="0"/>
                <a:cs typeface="Times New Roman" panose="02020603050405020304" pitchFamily="18" charset="0"/>
              </a:rPr>
              <a:t>.”</a:t>
            </a:r>
          </a:p>
        </p:txBody>
      </p:sp>
      <p:sp>
        <p:nvSpPr>
          <p:cNvPr id="32" name="Rectangle 31">
            <a:extLst>
              <a:ext uri="{FF2B5EF4-FFF2-40B4-BE49-F238E27FC236}">
                <a16:creationId xmlns:a16="http://schemas.microsoft.com/office/drawing/2014/main" id="{43919CF8-0A19-4022-8A61-4EA8EA92275C}"/>
              </a:ext>
            </a:extLst>
          </p:cNvPr>
          <p:cNvSpPr/>
          <p:nvPr/>
        </p:nvSpPr>
        <p:spPr>
          <a:xfrm>
            <a:off x="6368716" y="3625104"/>
            <a:ext cx="5740850" cy="3108543"/>
          </a:xfrm>
          <a:prstGeom prst="rect">
            <a:avLst/>
          </a:prstGeom>
        </p:spPr>
        <p:txBody>
          <a:bodyPr wrap="square">
            <a:spAutoFit/>
          </a:bodyPr>
          <a:lstStyle/>
          <a:p>
            <a:pPr marL="336550" indent="-336550">
              <a:buAutoNum type="arabicPeriod"/>
            </a:pPr>
            <a:r>
              <a:rPr lang="en-US" sz="2000" dirty="0" err="1">
                <a:latin typeface="Times New Roman" panose="02020603050405020304" pitchFamily="18" charset="0"/>
                <a:cs typeface="Times New Roman" panose="02020603050405020304" pitchFamily="18" charset="0"/>
              </a:rPr>
              <a:t>Zarpies</a:t>
            </a:r>
            <a:r>
              <a:rPr lang="en-US" sz="2000" dirty="0">
                <a:latin typeface="Times New Roman" panose="02020603050405020304" pitchFamily="18" charset="0"/>
                <a:cs typeface="Times New Roman" panose="02020603050405020304" pitchFamily="18" charset="0"/>
              </a:rPr>
              <a:t> have internal or microscopic properties that cause their characteristic appearance and behavior.</a:t>
            </a:r>
          </a:p>
          <a:p>
            <a:pPr marL="336550" indent="-336550">
              <a:buAutoNum type="arabicPeriod"/>
            </a:pPr>
            <a:r>
              <a:rPr lang="en-US" sz="2000" dirty="0">
                <a:latin typeface="Times New Roman" panose="02020603050405020304" pitchFamily="18" charset="0"/>
                <a:cs typeface="Times New Roman" panose="02020603050405020304" pitchFamily="18" charset="0"/>
              </a:rPr>
              <a:t>The category </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was invented by people. </a:t>
            </a:r>
            <a:r>
              <a:rPr lang="en-US" dirty="0">
                <a:latin typeface="Times New Roman" panose="02020603050405020304" pitchFamily="18" charset="0"/>
                <a:cs typeface="Times New Roman" panose="02020603050405020304" pitchFamily="18" charset="0"/>
              </a:rPr>
              <a:t>(reversed)</a:t>
            </a:r>
          </a:p>
          <a:p>
            <a:pPr marL="336550" indent="-336550">
              <a:buAutoNum type="arabicPeriod"/>
            </a:pPr>
            <a:r>
              <a:rPr lang="en-US" sz="2000" dirty="0">
                <a:latin typeface="Times New Roman" panose="02020603050405020304" pitchFamily="18" charset="0"/>
                <a:cs typeface="Times New Roman" panose="02020603050405020304" pitchFamily="18" charset="0"/>
              </a:rPr>
              <a:t>The boundary between the category </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and non-</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is something decided by people. </a:t>
            </a:r>
            <a:r>
              <a:rPr lang="en-US" dirty="0">
                <a:latin typeface="Times New Roman" panose="02020603050405020304" pitchFamily="18" charset="0"/>
                <a:cs typeface="Times New Roman" panose="02020603050405020304" pitchFamily="18" charset="0"/>
              </a:rPr>
              <a:t>(reversed)</a:t>
            </a:r>
          </a:p>
          <a:p>
            <a:pPr marL="336550" indent="-336550">
              <a:buAutoNum type="arabicPeriod"/>
            </a:pPr>
            <a:r>
              <a:rPr lang="en-US" sz="2000" dirty="0">
                <a:latin typeface="Times New Roman" panose="02020603050405020304" pitchFamily="18" charset="0"/>
                <a:cs typeface="Times New Roman" panose="02020603050405020304" pitchFamily="18" charset="0"/>
              </a:rPr>
              <a:t>A </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 can never change into a non-</a:t>
            </a:r>
            <a:r>
              <a:rPr lang="en-US" sz="2000" dirty="0" err="1">
                <a:latin typeface="Times New Roman" panose="02020603050405020304" pitchFamily="18" charset="0"/>
                <a:cs typeface="Times New Roman" panose="02020603050405020304" pitchFamily="18" charset="0"/>
              </a:rPr>
              <a:t>Zarpie</a:t>
            </a:r>
            <a:r>
              <a:rPr lang="en-US" sz="2000" dirty="0">
                <a:latin typeface="Times New Roman" panose="02020603050405020304" pitchFamily="18" charset="0"/>
                <a:cs typeface="Times New Roman" panose="02020603050405020304" pitchFamily="18" charset="0"/>
              </a:rPr>
              <a:t>.</a:t>
            </a:r>
          </a:p>
          <a:p>
            <a:r>
              <a:rPr lang="en-US" sz="2000" dirty="0">
                <a:solidFill>
                  <a:schemeClr val="accent1">
                    <a:lumMod val="75000"/>
                  </a:schemeClr>
                </a:solidFill>
                <a:latin typeface="Times New Roman" panose="02020603050405020304" pitchFamily="18" charset="0"/>
                <a:cs typeface="Times New Roman" panose="02020603050405020304" pitchFamily="18" charset="0"/>
              </a:rPr>
              <a:t>Switched-at-birth</a:t>
            </a:r>
          </a:p>
        </p:txBody>
      </p:sp>
      <p:sp>
        <p:nvSpPr>
          <p:cNvPr id="39" name="Title 3">
            <a:extLst>
              <a:ext uri="{FF2B5EF4-FFF2-40B4-BE49-F238E27FC236}">
                <a16:creationId xmlns:a16="http://schemas.microsoft.com/office/drawing/2014/main" id="{709FA5D8-59B2-4DED-A2ED-F39348B0D207}"/>
              </a:ext>
            </a:extLst>
          </p:cNvPr>
          <p:cNvSpPr txBox="1">
            <a:spLocks/>
          </p:cNvSpPr>
          <p:nvPr/>
        </p:nvSpPr>
        <p:spPr>
          <a:xfrm>
            <a:off x="6879021" y="235379"/>
            <a:ext cx="2489365"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r>
              <a:rPr lang="en-US" sz="4400" dirty="0">
                <a:latin typeface="Gill Sans MT" panose="020B0502020104020203" pitchFamily="34" charset="0"/>
              </a:rPr>
              <a:t>Specific</a:t>
            </a:r>
          </a:p>
        </p:txBody>
      </p:sp>
      <p:sp>
        <p:nvSpPr>
          <p:cNvPr id="40" name="TextBox 39">
            <a:extLst>
              <a:ext uri="{FF2B5EF4-FFF2-40B4-BE49-F238E27FC236}">
                <a16:creationId xmlns:a16="http://schemas.microsoft.com/office/drawing/2014/main" id="{24927E28-5A9D-4E55-AD59-D25DFB3FF2A6}"/>
              </a:ext>
            </a:extLst>
          </p:cNvPr>
          <p:cNvSpPr txBox="1"/>
          <p:nvPr/>
        </p:nvSpPr>
        <p:spPr>
          <a:xfrm>
            <a:off x="8694821" y="306486"/>
            <a:ext cx="2109873" cy="461665"/>
          </a:xfrm>
          <a:prstGeom prst="rect">
            <a:avLst/>
          </a:prstGeom>
          <a:noFill/>
        </p:spPr>
        <p:txBody>
          <a:bodyPr wrap="none" rtlCol="0">
            <a:spAutoFit/>
          </a:bodyPr>
          <a:lstStyle/>
          <a:p>
            <a:r>
              <a:rPr lang="en-US" sz="2400" dirty="0">
                <a:latin typeface="Cambria" panose="02040503050406030204" pitchFamily="18" charset="0"/>
                <a:ea typeface="Cambria" panose="02040503050406030204" pitchFamily="18" charset="0"/>
              </a:rPr>
              <a:t>“This </a:t>
            </a:r>
            <a:r>
              <a:rPr lang="en-US" sz="2400" dirty="0" err="1">
                <a:latin typeface="Cambria" panose="02040503050406030204" pitchFamily="18" charset="0"/>
                <a:ea typeface="Cambria" panose="02040503050406030204" pitchFamily="18" charset="0"/>
              </a:rPr>
              <a:t>Zarpie</a:t>
            </a:r>
            <a:r>
              <a:rPr lang="en-US" sz="2400" dirty="0">
                <a:latin typeface="Cambria" panose="02040503050406030204" pitchFamily="18" charset="0"/>
                <a:ea typeface="Cambria" panose="02040503050406030204" pitchFamily="18" charset="0"/>
              </a:rPr>
              <a:t>…”</a:t>
            </a:r>
          </a:p>
        </p:txBody>
      </p:sp>
      <p:sp>
        <p:nvSpPr>
          <p:cNvPr id="15" name="Rectangle 14">
            <a:extLst>
              <a:ext uri="{FF2B5EF4-FFF2-40B4-BE49-F238E27FC236}">
                <a16:creationId xmlns:a16="http://schemas.microsoft.com/office/drawing/2014/main" id="{1E91C46E-A8B2-4299-B5D5-FF554B1DE147}"/>
              </a:ext>
            </a:extLst>
          </p:cNvPr>
          <p:cNvSpPr/>
          <p:nvPr/>
        </p:nvSpPr>
        <p:spPr>
          <a:xfrm>
            <a:off x="82434" y="6457890"/>
            <a:ext cx="1932999" cy="400110"/>
          </a:xfrm>
          <a:prstGeom prst="rect">
            <a:avLst/>
          </a:prstGeom>
        </p:spPr>
        <p:txBody>
          <a:bodyPr wrap="square">
            <a:spAutoFit/>
          </a:bodyPr>
          <a:lstStyle/>
          <a:p>
            <a:r>
              <a:rPr lang="en-US" sz="2000" dirty="0">
                <a:solidFill>
                  <a:schemeClr val="accent1">
                    <a:lumMod val="75000"/>
                  </a:schemeClr>
                </a:solidFill>
                <a:latin typeface="Times New Roman" panose="02020603050405020304" pitchFamily="18" charset="0"/>
                <a:cs typeface="Times New Roman" panose="02020603050405020304" pitchFamily="18" charset="0"/>
              </a:rPr>
              <a:t>Child measures</a:t>
            </a:r>
          </a:p>
        </p:txBody>
      </p:sp>
      <p:cxnSp>
        <p:nvCxnSpPr>
          <p:cNvPr id="16" name="Straight Arrow Connector 15">
            <a:extLst>
              <a:ext uri="{FF2B5EF4-FFF2-40B4-BE49-F238E27FC236}">
                <a16:creationId xmlns:a16="http://schemas.microsoft.com/office/drawing/2014/main" id="{992CB4E1-6A74-4DC7-9D8E-6C271EFA30D9}"/>
              </a:ext>
            </a:extLst>
          </p:cNvPr>
          <p:cNvCxnSpPr>
            <a:cxnSpLocks/>
          </p:cNvCxnSpPr>
          <p:nvPr/>
        </p:nvCxnSpPr>
        <p:spPr>
          <a:xfrm flipH="1">
            <a:off x="1260862" y="563550"/>
            <a:ext cx="1046510" cy="385767"/>
          </a:xfrm>
          <a:prstGeom prst="straightConnector1">
            <a:avLst/>
          </a:prstGeom>
          <a:ln w="508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8C9461C-D301-4C7D-882C-864829716DAA}"/>
              </a:ext>
            </a:extLst>
          </p:cNvPr>
          <p:cNvCxnSpPr>
            <a:cxnSpLocks/>
          </p:cNvCxnSpPr>
          <p:nvPr/>
        </p:nvCxnSpPr>
        <p:spPr>
          <a:xfrm>
            <a:off x="4535957" y="939829"/>
            <a:ext cx="1779433" cy="703456"/>
          </a:xfrm>
          <a:prstGeom prst="straightConnector1">
            <a:avLst/>
          </a:prstGeom>
          <a:ln w="3175">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49496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BDB132D7-48F7-43CD-8B41-295806055A6D}"/>
              </a:ext>
            </a:extLst>
          </p:cNvPr>
          <p:cNvPicPr>
            <a:picLocks noChangeAspect="1"/>
          </p:cNvPicPr>
          <p:nvPr/>
        </p:nvPicPr>
        <p:blipFill>
          <a:blip r:embed="rId3"/>
          <a:stretch>
            <a:fillRect/>
          </a:stretch>
        </p:blipFill>
        <p:spPr>
          <a:xfrm>
            <a:off x="1375734" y="1224607"/>
            <a:ext cx="9147887" cy="5403396"/>
          </a:xfrm>
          <a:prstGeom prst="rect">
            <a:avLst/>
          </a:prstGeom>
        </p:spPr>
      </p:pic>
      <p:sp>
        <p:nvSpPr>
          <p:cNvPr id="2" name="Rectangle 1">
            <a:extLst>
              <a:ext uri="{FF2B5EF4-FFF2-40B4-BE49-F238E27FC236}">
                <a16:creationId xmlns:a16="http://schemas.microsoft.com/office/drawing/2014/main" id="{F6ED8B02-E1F7-4B69-A8D0-3D45E80B3961}"/>
              </a:ext>
            </a:extLst>
          </p:cNvPr>
          <p:cNvSpPr/>
          <p:nvPr/>
        </p:nvSpPr>
        <p:spPr>
          <a:xfrm>
            <a:off x="137159" y="6028613"/>
            <a:ext cx="2310063" cy="400110"/>
          </a:xfrm>
          <a:prstGeom prst="rect">
            <a:avLst/>
          </a:prstGeom>
        </p:spPr>
        <p:txBody>
          <a:bodyPr wrap="square">
            <a:spAutoFit/>
          </a:bodyPr>
          <a:lstStyle/>
          <a:p>
            <a:r>
              <a:rPr lang="en-US" sz="2000" dirty="0">
                <a:solidFill>
                  <a:srgbClr val="000000"/>
                </a:solidFill>
                <a:latin typeface="Gill Sans MT" panose="020B0502020104020203" pitchFamily="34" charset="0"/>
              </a:rPr>
              <a:t>e</a:t>
            </a:r>
            <a:r>
              <a:rPr lang="en-US" dirty="0">
                <a:solidFill>
                  <a:srgbClr val="000000"/>
                </a:solidFill>
                <a:latin typeface="Gill Sans MT" panose="020B0502020104020203" pitchFamily="34" charset="0"/>
              </a:rPr>
              <a:t>rror bars = 95% CIs</a:t>
            </a:r>
            <a:endParaRPr lang="en-US" dirty="0">
              <a:latin typeface="Gill Sans MT" panose="020B0502020104020203" pitchFamily="34" charset="0"/>
            </a:endParaRPr>
          </a:p>
        </p:txBody>
      </p:sp>
      <p:sp>
        <p:nvSpPr>
          <p:cNvPr id="6" name="Rectangle 5">
            <a:extLst>
              <a:ext uri="{FF2B5EF4-FFF2-40B4-BE49-F238E27FC236}">
                <a16:creationId xmlns:a16="http://schemas.microsoft.com/office/drawing/2014/main" id="{C5A51FC0-89BC-427D-B5FF-B47959CB550F}"/>
              </a:ext>
            </a:extLst>
          </p:cNvPr>
          <p:cNvSpPr/>
          <p:nvPr/>
        </p:nvSpPr>
        <p:spPr>
          <a:xfrm>
            <a:off x="220702" y="229997"/>
            <a:ext cx="11971298" cy="954107"/>
          </a:xfrm>
          <a:prstGeom prst="rect">
            <a:avLst/>
          </a:prstGeom>
        </p:spPr>
        <p:txBody>
          <a:bodyPr wrap="square">
            <a:spAutoFit/>
          </a:bodyPr>
          <a:lstStyle/>
          <a:p>
            <a:r>
              <a:rPr lang="en-US" sz="2800" dirty="0">
                <a:solidFill>
                  <a:srgbClr val="000000"/>
                </a:solidFill>
                <a:latin typeface="Gill Sans MT" panose="020B0502020104020203" pitchFamily="34" charset="0"/>
              </a:rPr>
              <a:t>Generics tell you the category is a </a:t>
            </a:r>
            <a:r>
              <a:rPr lang="en-US" sz="2800" b="1" dirty="0">
                <a:solidFill>
                  <a:srgbClr val="000000"/>
                </a:solidFill>
                <a:latin typeface="Gill Sans MT" panose="020B0502020104020203" pitchFamily="34" charset="0"/>
              </a:rPr>
              <a:t>kind</a:t>
            </a:r>
            <a:r>
              <a:rPr lang="en-US" sz="2800" dirty="0">
                <a:solidFill>
                  <a:srgbClr val="000000"/>
                </a:solidFill>
                <a:latin typeface="Gill Sans MT" panose="020B0502020104020203" pitchFamily="34" charset="0"/>
              </a:rPr>
              <a:t>, </a:t>
            </a:r>
            <a:br>
              <a:rPr lang="en-US" sz="2800" dirty="0">
                <a:solidFill>
                  <a:srgbClr val="000000"/>
                </a:solidFill>
                <a:latin typeface="Gill Sans MT" panose="020B0502020104020203" pitchFamily="34" charset="0"/>
              </a:rPr>
            </a:br>
            <a:r>
              <a:rPr lang="en-US" sz="2800" dirty="0">
                <a:solidFill>
                  <a:srgbClr val="000000"/>
                </a:solidFill>
                <a:latin typeface="Gill Sans MT" panose="020B0502020104020203" pitchFamily="34" charset="0"/>
              </a:rPr>
              <a:t>not necessarily that the kind has an essentialist structure.</a:t>
            </a:r>
            <a:endParaRPr lang="en-US" sz="2400" dirty="0">
              <a:latin typeface="Gill Sans MT" panose="020B0502020104020203" pitchFamily="34" charset="0"/>
            </a:endParaRPr>
          </a:p>
        </p:txBody>
      </p:sp>
      <p:sp>
        <p:nvSpPr>
          <p:cNvPr id="33" name="Content Placeholder 2">
            <a:extLst>
              <a:ext uri="{FF2B5EF4-FFF2-40B4-BE49-F238E27FC236}">
                <a16:creationId xmlns:a16="http://schemas.microsoft.com/office/drawing/2014/main" id="{EB76745D-A4DB-4E6A-BAF3-48EFC885E8A3}"/>
              </a:ext>
            </a:extLst>
          </p:cNvPr>
          <p:cNvSpPr txBox="1">
            <a:spLocks/>
          </p:cNvSpPr>
          <p:nvPr/>
        </p:nvSpPr>
        <p:spPr>
          <a:xfrm>
            <a:off x="5486400" y="6456648"/>
            <a:ext cx="6568441" cy="396395"/>
          </a:xfrm>
          <a:prstGeom prst="rect">
            <a:avLst/>
          </a:prstGeom>
        </p:spPr>
        <p:txBody>
          <a:bodyPr vert="horz" lIns="91440" tIns="45720" rIns="91440" bIns="45720" rtlCol="0">
            <a:normAutofit/>
          </a:bodyPr>
          <a:lstStyle>
            <a:lvl1pPr marL="91440" indent="-91440" algn="l" defTabSz="914400" rtl="0" eaLnBrk="1" latinLnBrk="0" hangingPunct="1">
              <a:lnSpc>
                <a:spcPct val="85000"/>
              </a:lnSpc>
              <a:spcBef>
                <a:spcPts val="1300"/>
              </a:spcBef>
              <a:buFont typeface="Arial" pitchFamily="34" charset="0"/>
              <a:buChar char=" "/>
              <a:defRPr sz="2400" kern="1200">
                <a:solidFill>
                  <a:schemeClr val="tx1">
                    <a:lumMod val="85000"/>
                    <a:lumOff val="15000"/>
                  </a:schemeClr>
                </a:solidFill>
                <a:latin typeface="+mn-lt"/>
                <a:ea typeface="+mn-ea"/>
                <a:cs typeface="+mn-cs"/>
              </a:defRPr>
            </a:lvl1pPr>
            <a:lvl2pPr marL="347472" indent="-342900" algn="l" defTabSz="914400" rtl="0" eaLnBrk="1" latinLnBrk="0" hangingPunct="1">
              <a:lnSpc>
                <a:spcPct val="85000"/>
              </a:lnSpc>
              <a:spcBef>
                <a:spcPts val="600"/>
              </a:spcBef>
              <a:buFont typeface="Arial"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5pPr>
            <a:lvl6pPr marL="12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6pPr>
            <a:lvl7pPr marL="14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7pPr>
            <a:lvl8pPr marL="16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8pPr>
            <a:lvl9pPr marL="1800000" indent="-228600" algn="l" defTabSz="914400" rtl="0" eaLnBrk="1" latinLnBrk="0" hangingPunct="1">
              <a:lnSpc>
                <a:spcPct val="85000"/>
              </a:lnSpc>
              <a:spcBef>
                <a:spcPts val="600"/>
              </a:spcBef>
              <a:buFont typeface="Arial" pitchFamily="34" charset="0"/>
              <a:buChar char=" "/>
              <a:defRPr sz="1800" kern="1200">
                <a:solidFill>
                  <a:schemeClr val="tx1">
                    <a:lumMod val="85000"/>
                    <a:lumOff val="15000"/>
                  </a:schemeClr>
                </a:solidFill>
                <a:latin typeface="+mn-lt"/>
                <a:ea typeface="+mn-ea"/>
                <a:cs typeface="+mn-cs"/>
              </a:defRPr>
            </a:lvl9pPr>
          </a:lstStyle>
          <a:p>
            <a:pPr marL="0" indent="0" algn="r">
              <a:buNone/>
            </a:pPr>
            <a:r>
              <a:rPr lang="en-US" sz="1800" dirty="0">
                <a:latin typeface="Gill Sans MT" panose="020B0502020104020203" pitchFamily="34" charset="0"/>
              </a:rPr>
              <a:t>Noyes &amp; Keil, 2019, study 1</a:t>
            </a:r>
          </a:p>
        </p:txBody>
      </p:sp>
      <p:sp>
        <p:nvSpPr>
          <p:cNvPr id="10" name="Rectangle 9">
            <a:extLst>
              <a:ext uri="{FF2B5EF4-FFF2-40B4-BE49-F238E27FC236}">
                <a16:creationId xmlns:a16="http://schemas.microsoft.com/office/drawing/2014/main" id="{9E76BC48-B36B-4D52-904E-CE4EF9CA94D0}"/>
              </a:ext>
            </a:extLst>
          </p:cNvPr>
          <p:cNvSpPr/>
          <p:nvPr/>
        </p:nvSpPr>
        <p:spPr>
          <a:xfrm>
            <a:off x="137159" y="6428723"/>
            <a:ext cx="3839096" cy="369332"/>
          </a:xfrm>
          <a:prstGeom prst="rect">
            <a:avLst/>
          </a:prstGeom>
        </p:spPr>
        <p:txBody>
          <a:bodyPr wrap="square">
            <a:spAutoFit/>
          </a:bodyPr>
          <a:lstStyle/>
          <a:p>
            <a:r>
              <a:rPr lang="en-US" dirty="0">
                <a:solidFill>
                  <a:srgbClr val="000000"/>
                </a:solidFill>
                <a:latin typeface="Gill Sans MT" panose="020B0502020104020203" pitchFamily="34" charset="0"/>
              </a:rPr>
              <a:t>n = ~50 adults (MTurk) per condition</a:t>
            </a:r>
            <a:endParaRPr lang="en-US" sz="1600" dirty="0">
              <a:latin typeface="Gill Sans MT" panose="020B0502020104020203" pitchFamily="34" charset="0"/>
            </a:endParaRPr>
          </a:p>
        </p:txBody>
      </p:sp>
      <p:sp>
        <p:nvSpPr>
          <p:cNvPr id="11" name="Title 3">
            <a:extLst>
              <a:ext uri="{FF2B5EF4-FFF2-40B4-BE49-F238E27FC236}">
                <a16:creationId xmlns:a16="http://schemas.microsoft.com/office/drawing/2014/main" id="{4F685674-D6B6-4CE7-A4A1-40A7BE6805B9}"/>
              </a:ext>
            </a:extLst>
          </p:cNvPr>
          <p:cNvSpPr txBox="1">
            <a:spLocks/>
          </p:cNvSpPr>
          <p:nvPr/>
        </p:nvSpPr>
        <p:spPr>
          <a:xfrm>
            <a:off x="6383532" y="1991473"/>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3200" dirty="0">
                <a:solidFill>
                  <a:schemeClr val="tx1"/>
                </a:solidFill>
                <a:latin typeface="Helvetica" panose="020B0604020202020204" pitchFamily="34" charset="0"/>
                <a:cs typeface="Helvetica" panose="020B0604020202020204" pitchFamily="34" charset="0"/>
              </a:rPr>
              <a:t>**</a:t>
            </a:r>
          </a:p>
        </p:txBody>
      </p:sp>
      <p:sp>
        <p:nvSpPr>
          <p:cNvPr id="12" name="Right Brace 11">
            <a:extLst>
              <a:ext uri="{FF2B5EF4-FFF2-40B4-BE49-F238E27FC236}">
                <a16:creationId xmlns:a16="http://schemas.microsoft.com/office/drawing/2014/main" id="{3BCD530A-8523-4FAD-946C-6D6F83638714}"/>
              </a:ext>
            </a:extLst>
          </p:cNvPr>
          <p:cNvSpPr/>
          <p:nvPr/>
        </p:nvSpPr>
        <p:spPr>
          <a:xfrm rot="16200000">
            <a:off x="6546542" y="1739014"/>
            <a:ext cx="151862" cy="1357745"/>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Rectangle 12">
            <a:extLst>
              <a:ext uri="{FF2B5EF4-FFF2-40B4-BE49-F238E27FC236}">
                <a16:creationId xmlns:a16="http://schemas.microsoft.com/office/drawing/2014/main" id="{E14B4F93-12DF-42C3-BBD2-5445BEE03CBE}"/>
              </a:ext>
            </a:extLst>
          </p:cNvPr>
          <p:cNvSpPr/>
          <p:nvPr/>
        </p:nvSpPr>
        <p:spPr>
          <a:xfrm>
            <a:off x="3578459" y="1365309"/>
            <a:ext cx="3419252" cy="369332"/>
          </a:xfrm>
          <a:prstGeom prst="rect">
            <a:avLst/>
          </a:prstGeom>
        </p:spPr>
        <p:txBody>
          <a:bodyPr wrap="square">
            <a:spAutoFit/>
          </a:bodyPr>
          <a:lstStyle/>
          <a:p>
            <a:pPr algn="ctr"/>
            <a:r>
              <a:rPr lang="en-US" dirty="0">
                <a:latin typeface="Helvetica" panose="020B0604020202020204" pitchFamily="34" charset="0"/>
                <a:cs typeface="Helvetica" panose="020B0604020202020204" pitchFamily="34" charset="0"/>
              </a:rPr>
              <a:t>condition * measure interaction</a:t>
            </a:r>
          </a:p>
        </p:txBody>
      </p:sp>
      <p:sp>
        <p:nvSpPr>
          <p:cNvPr id="14" name="Title 3">
            <a:extLst>
              <a:ext uri="{FF2B5EF4-FFF2-40B4-BE49-F238E27FC236}">
                <a16:creationId xmlns:a16="http://schemas.microsoft.com/office/drawing/2014/main" id="{AAF397F1-6E84-4229-8A32-2A07C0631EF3}"/>
              </a:ext>
            </a:extLst>
          </p:cNvPr>
          <p:cNvSpPr txBox="1">
            <a:spLocks/>
          </p:cNvSpPr>
          <p:nvPr/>
        </p:nvSpPr>
        <p:spPr>
          <a:xfrm>
            <a:off x="3612624" y="2727363"/>
            <a:ext cx="477882" cy="700966"/>
          </a:xfrm>
          <a:prstGeom prst="rect">
            <a:avLst/>
          </a:prstGeom>
        </p:spPr>
        <p:txBody>
          <a:bodyPr vert="horz" lIns="91440" tIns="45720" rIns="91440" bIns="45720" rtlCol="0" anchor="ctr">
            <a:norm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r>
              <a:rPr lang="en-US" sz="3200" dirty="0">
                <a:solidFill>
                  <a:schemeClr val="tx1"/>
                </a:solidFill>
                <a:latin typeface="Helvetica" panose="020B0604020202020204" pitchFamily="34" charset="0"/>
                <a:cs typeface="Helvetica" panose="020B0604020202020204" pitchFamily="34" charset="0"/>
              </a:rPr>
              <a:t>*</a:t>
            </a:r>
          </a:p>
        </p:txBody>
      </p:sp>
      <p:sp>
        <p:nvSpPr>
          <p:cNvPr id="15" name="Right Brace 14">
            <a:extLst>
              <a:ext uri="{FF2B5EF4-FFF2-40B4-BE49-F238E27FC236}">
                <a16:creationId xmlns:a16="http://schemas.microsoft.com/office/drawing/2014/main" id="{AAB40CBB-3D19-4C99-95C6-EEE251742585}"/>
              </a:ext>
            </a:extLst>
          </p:cNvPr>
          <p:cNvSpPr/>
          <p:nvPr/>
        </p:nvSpPr>
        <p:spPr>
          <a:xfrm rot="16200000">
            <a:off x="3775634" y="2474904"/>
            <a:ext cx="151862" cy="1357745"/>
          </a:xfrm>
          <a:prstGeom prst="rightBrace">
            <a:avLst/>
          </a:prstGeom>
          <a:ln>
            <a:solidFill>
              <a:schemeClr val="bg1">
                <a:lumMod val="5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23465923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Lst>
  </p:timing>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Metropolitan" id="{4C5440D6-04D2-4954-96CF-F251137069B2}" vid="{79CFCA13-9412-4290-BB4B-85112F88857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TM03457491[[fn=Metropolitan]]</Template>
  <TotalTime>18169</TotalTime>
  <Words>2269</Words>
  <Application>Microsoft Office PowerPoint</Application>
  <PresentationFormat>Widescreen</PresentationFormat>
  <Paragraphs>342</Paragraphs>
  <Slides>26</Slides>
  <Notes>23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26</vt:i4>
      </vt:variant>
    </vt:vector>
  </HeadingPairs>
  <TitlesOfParts>
    <vt:vector size="34" baseType="lpstr">
      <vt:lpstr>Arial</vt:lpstr>
      <vt:lpstr>Calibri</vt:lpstr>
      <vt:lpstr>Calibri Light</vt:lpstr>
      <vt:lpstr>Cambria</vt:lpstr>
      <vt:lpstr>Gill Sans MT</vt:lpstr>
      <vt:lpstr>Helvetica</vt:lpstr>
      <vt:lpstr>Times New Roman</vt:lpstr>
      <vt:lpstr>Metropolitan</vt:lpstr>
      <vt:lpstr>Marianna Zhang</vt:lpstr>
      <vt:lpstr>Structural context</vt:lpstr>
      <vt:lpstr>Structural context</vt:lpstr>
      <vt:lpstr>PowerPoint Presentation</vt:lpstr>
      <vt:lpstr>PowerPoint Presentation</vt:lpstr>
      <vt:lpstr>PowerPoint Presentation</vt:lpstr>
      <vt:lpstr>PowerPoint Presentation</vt:lpstr>
      <vt:lpstr>PowerPoint Presentation</vt:lpstr>
      <vt:lpstr>PowerPoint Presentation</vt:lpstr>
      <vt:lpstr>Structural context</vt:lpstr>
      <vt:lpstr>Do formal explanations  work like generics?</vt:lpstr>
      <vt:lpstr>Structural context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FYP</dc:title>
  <dc:creator>Marianna</dc:creator>
  <cp:lastModifiedBy>Marianna Zhang</cp:lastModifiedBy>
  <cp:revision>4079</cp:revision>
  <cp:lastPrinted>2019-03-01T18:39:58Z</cp:lastPrinted>
  <dcterms:created xsi:type="dcterms:W3CDTF">2018-11-29T07:29:27Z</dcterms:created>
  <dcterms:modified xsi:type="dcterms:W3CDTF">2020-02-20T09:26:07Z</dcterms:modified>
</cp:coreProperties>
</file>